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8"/>
  </p:notesMasterIdLst>
  <p:sldIdLst>
    <p:sldId id="256" r:id="rId2"/>
    <p:sldId id="258"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87920F-73FB-4753-A56D-F3CC90346FCB}" v="3" dt="2022-05-10T08:18:44.9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56" autoAdjust="0"/>
    <p:restoredTop sz="78788" autoAdjust="0"/>
  </p:normalViewPr>
  <p:slideViewPr>
    <p:cSldViewPr snapToGrid="0">
      <p:cViewPr>
        <p:scale>
          <a:sx n="66" d="100"/>
          <a:sy n="66" d="100"/>
        </p:scale>
        <p:origin x="304" y="-3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op Cuppen" userId="3662f756-8bea-48f4-af03-49b60438a194" providerId="ADAL" clId="{EB87920F-73FB-4753-A56D-F3CC90346FCB}"/>
    <pc:docChg chg="custSel addSld delSld modSld">
      <pc:chgData name="Joop Cuppen" userId="3662f756-8bea-48f4-af03-49b60438a194" providerId="ADAL" clId="{EB87920F-73FB-4753-A56D-F3CC90346FCB}" dt="2022-05-10T08:20:08.857" v="130" actId="20577"/>
      <pc:docMkLst>
        <pc:docMk/>
      </pc:docMkLst>
      <pc:sldChg chg="modSp mod modNotesTx">
        <pc:chgData name="Joop Cuppen" userId="3662f756-8bea-48f4-af03-49b60438a194" providerId="ADAL" clId="{EB87920F-73FB-4753-A56D-F3CC90346FCB}" dt="2022-05-10T08:20:02.091" v="129" actId="20577"/>
        <pc:sldMkLst>
          <pc:docMk/>
          <pc:sldMk cId="2483576501" sldId="270"/>
        </pc:sldMkLst>
        <pc:spChg chg="mod">
          <ac:chgData name="Joop Cuppen" userId="3662f756-8bea-48f4-af03-49b60438a194" providerId="ADAL" clId="{EB87920F-73FB-4753-A56D-F3CC90346FCB}" dt="2022-05-10T08:19:50.242" v="128" actId="20577"/>
          <ac:spMkLst>
            <pc:docMk/>
            <pc:sldMk cId="2483576501" sldId="270"/>
            <ac:spMk id="3" creationId="{DB1508E3-6FAC-4665-BEDF-6DC9B82ABCDC}"/>
          </ac:spMkLst>
        </pc:spChg>
      </pc:sldChg>
      <pc:sldChg chg="modSp mod modNotesTx">
        <pc:chgData name="Joop Cuppen" userId="3662f756-8bea-48f4-af03-49b60438a194" providerId="ADAL" clId="{EB87920F-73FB-4753-A56D-F3CC90346FCB}" dt="2022-05-10T08:20:08.857" v="130" actId="20577"/>
        <pc:sldMkLst>
          <pc:docMk/>
          <pc:sldMk cId="1451959144" sldId="271"/>
        </pc:sldMkLst>
        <pc:spChg chg="mod">
          <ac:chgData name="Joop Cuppen" userId="3662f756-8bea-48f4-af03-49b60438a194" providerId="ADAL" clId="{EB87920F-73FB-4753-A56D-F3CC90346FCB}" dt="2022-05-10T08:17:27.015" v="93" actId="27636"/>
          <ac:spMkLst>
            <pc:docMk/>
            <pc:sldMk cId="1451959144" sldId="271"/>
            <ac:spMk id="3" creationId="{DAEA2452-4E1D-4004-88D6-4C2A233871E0}"/>
          </ac:spMkLst>
        </pc:spChg>
      </pc:sldChg>
      <pc:sldChg chg="delSp modSp new del mod">
        <pc:chgData name="Joop Cuppen" userId="3662f756-8bea-48f4-af03-49b60438a194" providerId="ADAL" clId="{EB87920F-73FB-4753-A56D-F3CC90346FCB}" dt="2022-05-10T08:17:37.636" v="94" actId="47"/>
        <pc:sldMkLst>
          <pc:docMk/>
          <pc:sldMk cId="2216821950" sldId="273"/>
        </pc:sldMkLst>
        <pc:spChg chg="del">
          <ac:chgData name="Joop Cuppen" userId="3662f756-8bea-48f4-af03-49b60438a194" providerId="ADAL" clId="{EB87920F-73FB-4753-A56D-F3CC90346FCB}" dt="2022-05-10T08:13:35.791" v="25" actId="478"/>
          <ac:spMkLst>
            <pc:docMk/>
            <pc:sldMk cId="2216821950" sldId="273"/>
            <ac:spMk id="2" creationId="{447F93C1-6020-425A-80FD-7B9BB2702F8C}"/>
          </ac:spMkLst>
        </pc:spChg>
        <pc:spChg chg="mod">
          <ac:chgData name="Joop Cuppen" userId="3662f756-8bea-48f4-af03-49b60438a194" providerId="ADAL" clId="{EB87920F-73FB-4753-A56D-F3CC90346FCB}" dt="2022-05-10T08:15:45.238" v="39" actId="21"/>
          <ac:spMkLst>
            <pc:docMk/>
            <pc:sldMk cId="2216821950" sldId="273"/>
            <ac:spMk id="3" creationId="{80A17437-C24D-4DAB-8E6A-2EFBCB7A7E1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F9BB9A-648E-427C-A300-5127EC823E1C}" type="datetimeFigureOut">
              <a:rPr lang="nb-NO" smtClean="0"/>
              <a:t>10.05.2022</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DACF73-B70F-4559-B7F7-90C26D5CA636}" type="slidenum">
              <a:rPr lang="nb-NO" smtClean="0"/>
              <a:t>‹#›</a:t>
            </a:fld>
            <a:endParaRPr lang="nb-NO"/>
          </a:p>
        </p:txBody>
      </p:sp>
    </p:spTree>
    <p:extLst>
      <p:ext uri="{BB962C8B-B14F-4D97-AF65-F5344CB8AC3E}">
        <p14:creationId xmlns:p14="http://schemas.microsoft.com/office/powerpoint/2010/main" val="1256292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05DACF73-B70F-4559-B7F7-90C26D5CA636}" type="slidenum">
              <a:rPr lang="nb-NO" smtClean="0"/>
              <a:t>14</a:t>
            </a:fld>
            <a:endParaRPr lang="nb-NO"/>
          </a:p>
        </p:txBody>
      </p:sp>
    </p:spTree>
    <p:extLst>
      <p:ext uri="{BB962C8B-B14F-4D97-AF65-F5344CB8AC3E}">
        <p14:creationId xmlns:p14="http://schemas.microsoft.com/office/powerpoint/2010/main" val="105962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None/>
            </a:pPr>
            <a:endParaRPr lang="nb-NO" dirty="0"/>
          </a:p>
        </p:txBody>
      </p:sp>
      <p:sp>
        <p:nvSpPr>
          <p:cNvPr id="4" name="Plassholder for lysbildenummer 3"/>
          <p:cNvSpPr>
            <a:spLocks noGrp="1"/>
          </p:cNvSpPr>
          <p:nvPr>
            <p:ph type="sldNum" sz="quarter" idx="5"/>
          </p:nvPr>
        </p:nvSpPr>
        <p:spPr/>
        <p:txBody>
          <a:bodyPr/>
          <a:lstStyle/>
          <a:p>
            <a:fld id="{05DACF73-B70F-4559-B7F7-90C26D5CA636}" type="slidenum">
              <a:rPr lang="nb-NO" smtClean="0"/>
              <a:t>15</a:t>
            </a:fld>
            <a:endParaRPr lang="nb-NO"/>
          </a:p>
        </p:txBody>
      </p:sp>
    </p:spTree>
    <p:extLst>
      <p:ext uri="{BB962C8B-B14F-4D97-AF65-F5344CB8AC3E}">
        <p14:creationId xmlns:p14="http://schemas.microsoft.com/office/powerpoint/2010/main" val="1804747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924866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4125867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4329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295591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63820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4236022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1739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616117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43314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421820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5/10/2022</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4014071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5/10/2022</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12140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62" r:id="rId5"/>
    <p:sldLayoutId id="2147483667" r:id="rId6"/>
    <p:sldLayoutId id="2147483663" r:id="rId7"/>
    <p:sldLayoutId id="2147483664" r:id="rId8"/>
    <p:sldLayoutId id="2147483665" r:id="rId9"/>
    <p:sldLayoutId id="2147483666" r:id="rId10"/>
    <p:sldLayoutId id="2147483668"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5CB65D0-496F-4797-A015-C85839E3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Blurred financial stock market data and graph">
            <a:extLst>
              <a:ext uri="{FF2B5EF4-FFF2-40B4-BE49-F238E27FC236}">
                <a16:creationId xmlns:a16="http://schemas.microsoft.com/office/drawing/2014/main" id="{220B0793-23CA-463A-90E0-58894C0BBDAC}"/>
              </a:ext>
            </a:extLst>
          </p:cNvPr>
          <p:cNvPicPr>
            <a:picLocks noChangeAspect="1"/>
          </p:cNvPicPr>
          <p:nvPr/>
        </p:nvPicPr>
        <p:blipFill rotWithShape="1">
          <a:blip r:embed="rId2"/>
          <a:srcRect t="6448" b="10526"/>
          <a:stretch/>
        </p:blipFill>
        <p:spPr>
          <a:xfrm>
            <a:off x="2307" y="11"/>
            <a:ext cx="12192000" cy="6857989"/>
          </a:xfrm>
          <a:prstGeom prst="rect">
            <a:avLst/>
          </a:prstGeom>
        </p:spPr>
      </p:pic>
      <p:sp>
        <p:nvSpPr>
          <p:cNvPr id="11" name="Rectangle 10">
            <a:extLst>
              <a:ext uri="{FF2B5EF4-FFF2-40B4-BE49-F238E27FC236}">
                <a16:creationId xmlns:a16="http://schemas.microsoft.com/office/drawing/2014/main" id="{95D2C779-8883-4E5F-A170-0F464918C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307" y="990598"/>
            <a:ext cx="12188952" cy="4745182"/>
          </a:xfrm>
          <a:prstGeom prst="rect">
            <a:avLst/>
          </a:prstGeom>
          <a:gradFill>
            <a:gsLst>
              <a:gs pos="35000">
                <a:srgbClr val="000000">
                  <a:alpha val="41000"/>
                </a:srgbClr>
              </a:gs>
              <a:gs pos="0">
                <a:srgbClr val="000000">
                  <a:alpha val="0"/>
                </a:srgbClr>
              </a:gs>
              <a:gs pos="47744">
                <a:srgbClr val="000000">
                  <a:alpha val="51000"/>
                </a:srgbClr>
              </a:gs>
              <a:gs pos="70000">
                <a:srgbClr val="000000">
                  <a:alpha val="37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508A135F-1F55-4045-85E0-23863B8D50F2}"/>
              </a:ext>
            </a:extLst>
          </p:cNvPr>
          <p:cNvSpPr>
            <a:spLocks noGrp="1"/>
          </p:cNvSpPr>
          <p:nvPr>
            <p:ph type="ctrTitle"/>
          </p:nvPr>
        </p:nvSpPr>
        <p:spPr>
          <a:xfrm>
            <a:off x="-157820" y="0"/>
            <a:ext cx="7025980" cy="4849091"/>
          </a:xfrm>
        </p:spPr>
        <p:txBody>
          <a:bodyPr anchor="ctr">
            <a:normAutofit/>
          </a:bodyPr>
          <a:lstStyle/>
          <a:p>
            <a:pPr algn="r"/>
            <a:r>
              <a:rPr lang="nb-NO" sz="8000" dirty="0">
                <a:solidFill>
                  <a:srgbClr val="FFFFFF"/>
                </a:solidFill>
                <a:latin typeface="Algerian" panose="04020705040A02060702" pitchFamily="82" charset="0"/>
              </a:rPr>
              <a:t>DIGITAL ARV</a:t>
            </a:r>
          </a:p>
        </p:txBody>
      </p:sp>
      <p:sp>
        <p:nvSpPr>
          <p:cNvPr id="3" name="Undertittel 2">
            <a:extLst>
              <a:ext uri="{FF2B5EF4-FFF2-40B4-BE49-F238E27FC236}">
                <a16:creationId xmlns:a16="http://schemas.microsoft.com/office/drawing/2014/main" id="{1CF2AEC0-9ECD-4C39-855E-05041CC0F254}"/>
              </a:ext>
            </a:extLst>
          </p:cNvPr>
          <p:cNvSpPr>
            <a:spLocks noGrp="1"/>
          </p:cNvSpPr>
          <p:nvPr>
            <p:ph type="subTitle" idx="1"/>
          </p:nvPr>
        </p:nvSpPr>
        <p:spPr>
          <a:xfrm>
            <a:off x="9688225" y="5867403"/>
            <a:ext cx="2368905" cy="881378"/>
          </a:xfrm>
        </p:spPr>
        <p:txBody>
          <a:bodyPr anchor="ctr">
            <a:normAutofit/>
          </a:bodyPr>
          <a:lstStyle/>
          <a:p>
            <a:r>
              <a:rPr lang="nb-NO" dirty="0">
                <a:solidFill>
                  <a:srgbClr val="FFFFFF"/>
                </a:solidFill>
              </a:rPr>
              <a:t>Sarpsborg, 22.03.22</a:t>
            </a:r>
          </a:p>
        </p:txBody>
      </p:sp>
      <p:cxnSp>
        <p:nvCxnSpPr>
          <p:cNvPr id="13" name="Straight Connector 12">
            <a:extLst>
              <a:ext uri="{FF2B5EF4-FFF2-40B4-BE49-F238E27FC236}">
                <a16:creationId xmlns:a16="http://schemas.microsoft.com/office/drawing/2014/main" id="{BD96A694-258D-4418-A83C-B9BA72FD44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15300" y="1780927"/>
            <a:ext cx="0" cy="3390901"/>
          </a:xfrm>
          <a:prstGeom prst="line">
            <a:avLst/>
          </a:prstGeom>
          <a:ln w="44450">
            <a:solidFill>
              <a:srgbClr val="FFFFFF"/>
            </a:solidFill>
          </a:ln>
          <a:effectLst>
            <a:outerShdw blurRad="50800" dist="38100" dir="2700000" sx="88000" sy="88000" algn="tl"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3627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660EB578-C970-4186-B93C-45851BBC6E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tel 3">
            <a:extLst>
              <a:ext uri="{FF2B5EF4-FFF2-40B4-BE49-F238E27FC236}">
                <a16:creationId xmlns:a16="http://schemas.microsoft.com/office/drawing/2014/main" id="{42A4A317-CA05-47CF-9531-364F40134B08}"/>
              </a:ext>
            </a:extLst>
          </p:cNvPr>
          <p:cNvSpPr>
            <a:spLocks noGrp="1"/>
          </p:cNvSpPr>
          <p:nvPr>
            <p:ph type="title"/>
          </p:nvPr>
        </p:nvSpPr>
        <p:spPr>
          <a:xfrm>
            <a:off x="5604846" y="860615"/>
            <a:ext cx="5922279" cy="1272986"/>
          </a:xfrm>
        </p:spPr>
        <p:txBody>
          <a:bodyPr>
            <a:normAutofit/>
          </a:bodyPr>
          <a:lstStyle/>
          <a:p>
            <a:r>
              <a:rPr lang="nb-NO" dirty="0"/>
              <a:t>fremtidsfullmakt</a:t>
            </a:r>
          </a:p>
        </p:txBody>
      </p:sp>
      <p:pic>
        <p:nvPicPr>
          <p:cNvPr id="1030" name="Picture 6" descr="Har du skrevet fremtidsfullmakt? - Legejobb">
            <a:extLst>
              <a:ext uri="{FF2B5EF4-FFF2-40B4-BE49-F238E27FC236}">
                <a16:creationId xmlns:a16="http://schemas.microsoft.com/office/drawing/2014/main" id="{73B4E4E4-3898-4C9B-A572-A6B6C9A1FC7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831" b="1"/>
          <a:stretch/>
        </p:blipFill>
        <p:spPr bwMode="auto">
          <a:xfrm>
            <a:off x="20" y="-17929"/>
            <a:ext cx="4876780" cy="6875929"/>
          </a:xfrm>
          <a:prstGeom prst="rect">
            <a:avLst/>
          </a:prstGeom>
          <a:noFill/>
          <a:extLst>
            <a:ext uri="{909E8E84-426E-40DD-AFC4-6F175D3DCCD1}">
              <a14:hiddenFill xmlns:a14="http://schemas.microsoft.com/office/drawing/2010/main">
                <a:solidFill>
                  <a:srgbClr val="FFFFFF"/>
                </a:solidFill>
              </a14:hiddenFill>
            </a:ext>
          </a:extLst>
        </p:spPr>
      </p:pic>
      <p:cxnSp>
        <p:nvCxnSpPr>
          <p:cNvPr id="77" name="Straight Connector 76">
            <a:extLst>
              <a:ext uri="{FF2B5EF4-FFF2-40B4-BE49-F238E27FC236}">
                <a16:creationId xmlns:a16="http://schemas.microsoft.com/office/drawing/2014/main" id="{CDF57B02-07BB-407B-BB36-06D9C64A67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15000" y="738013"/>
            <a:ext cx="56769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Plassholder for innhold 2">
            <a:extLst>
              <a:ext uri="{FF2B5EF4-FFF2-40B4-BE49-F238E27FC236}">
                <a16:creationId xmlns:a16="http://schemas.microsoft.com/office/drawing/2014/main" id="{7E815A84-BAEF-4EDC-8306-B1432EBDD000}"/>
              </a:ext>
            </a:extLst>
          </p:cNvPr>
          <p:cNvSpPr>
            <a:spLocks noGrp="1"/>
          </p:cNvSpPr>
          <p:nvPr>
            <p:ph idx="1"/>
          </p:nvPr>
        </p:nvSpPr>
        <p:spPr>
          <a:xfrm>
            <a:off x="5531433" y="1635736"/>
            <a:ext cx="6005933" cy="4361643"/>
          </a:xfrm>
        </p:spPr>
        <p:txBody>
          <a:bodyPr>
            <a:normAutofit fontScale="92500" lnSpcReduction="20000"/>
          </a:bodyPr>
          <a:lstStyle/>
          <a:p>
            <a:r>
              <a:rPr lang="nb-NO" b="0" i="0" dirty="0">
                <a:effectLst/>
                <a:latin typeface="Open Sans" panose="020B0606030504020204" pitchFamily="34" charset="0"/>
              </a:rPr>
              <a:t>Demens og annen alvorlig sykdom kan gjøre at du en gang i fremtiden trenger hjelp. Hvis du oppretter fremtidsfullmakt, kan du bestemme at noen du stoler på, skal ta vare på dine interesser den dagen du ikke klarer det selv</a:t>
            </a:r>
          </a:p>
          <a:p>
            <a:endParaRPr lang="nb-NO" dirty="0">
              <a:latin typeface="Open Sans" panose="020B0606030504020204" pitchFamily="34" charset="0"/>
            </a:endParaRPr>
          </a:p>
          <a:p>
            <a:r>
              <a:rPr lang="nb-NO" dirty="0">
                <a:latin typeface="Open Sans" panose="020B0606030504020204" pitchFamily="34" charset="0"/>
              </a:rPr>
              <a:t>Lovtekst: </a:t>
            </a:r>
            <a:r>
              <a:rPr lang="nb-NO" b="0" i="1" dirty="0">
                <a:solidFill>
                  <a:srgbClr val="212529"/>
                </a:solidFill>
                <a:effectLst/>
                <a:latin typeface="Open Sans" panose="020B0606030504020204" pitchFamily="34" charset="0"/>
              </a:rPr>
              <a:t>«</a:t>
            </a:r>
            <a:r>
              <a:rPr lang="nb-NO" b="0" i="0" dirty="0">
                <a:solidFill>
                  <a:srgbClr val="212529"/>
                </a:solidFill>
                <a:effectLst/>
                <a:latin typeface="Open Sans" panose="020B0606030504020204" pitchFamily="34" charset="0"/>
              </a:rPr>
              <a:t>En fremtidsfullmakt er en fullmakt til én eller flere personer om å representere fullmaktsgiveren etter at fullmaktsgiveren på grunn av sinnslidelse, herunder demens, eller alvorlig svekket helbred ikke lenger er i stand til å ivareta sine interesser innen de områdene som omfattes av fullmakten.»</a:t>
            </a:r>
            <a:endParaRPr lang="nb-NO" dirty="0"/>
          </a:p>
        </p:txBody>
      </p:sp>
      <p:cxnSp>
        <p:nvCxnSpPr>
          <p:cNvPr id="79" name="Straight Connector 78">
            <a:extLst>
              <a:ext uri="{FF2B5EF4-FFF2-40B4-BE49-F238E27FC236}">
                <a16:creationId xmlns:a16="http://schemas.microsoft.com/office/drawing/2014/main" id="{C6855964-C920-48EB-8804-74291211C8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15000" y="6134100"/>
            <a:ext cx="5676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90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AEFC98B-0C15-4685-945A-7D0ECB275F72}"/>
              </a:ext>
            </a:extLst>
          </p:cNvPr>
          <p:cNvSpPr>
            <a:spLocks noGrp="1"/>
          </p:cNvSpPr>
          <p:nvPr>
            <p:ph type="title"/>
          </p:nvPr>
        </p:nvSpPr>
        <p:spPr/>
        <p:txBody>
          <a:bodyPr/>
          <a:lstStyle/>
          <a:p>
            <a:r>
              <a:rPr lang="nb-NO" dirty="0"/>
              <a:t>Fremtidsfullmakt kontra vergemål</a:t>
            </a:r>
          </a:p>
        </p:txBody>
      </p:sp>
      <p:sp>
        <p:nvSpPr>
          <p:cNvPr id="3" name="Plassholder for innhold 2">
            <a:extLst>
              <a:ext uri="{FF2B5EF4-FFF2-40B4-BE49-F238E27FC236}">
                <a16:creationId xmlns:a16="http://schemas.microsoft.com/office/drawing/2014/main" id="{7E66D439-C673-4105-B22E-9AB5EED3A10B}"/>
              </a:ext>
            </a:extLst>
          </p:cNvPr>
          <p:cNvSpPr>
            <a:spLocks noGrp="1"/>
          </p:cNvSpPr>
          <p:nvPr>
            <p:ph idx="1"/>
          </p:nvPr>
        </p:nvSpPr>
        <p:spPr>
          <a:xfrm>
            <a:off x="700634" y="2389808"/>
            <a:ext cx="10691265" cy="3636088"/>
          </a:xfrm>
        </p:spPr>
        <p:txBody>
          <a:bodyPr/>
          <a:lstStyle/>
          <a:p>
            <a:r>
              <a:rPr lang="nb-NO" sz="1900" dirty="0">
                <a:latin typeface="Open Sans" panose="020B0606030504020204" pitchFamily="34" charset="0"/>
              </a:rPr>
              <a:t>Fylkesmannen bestemmer hvem som skal være din verge og hva vedkommende kan foreta seg på vegne av deg. I stedet for at det i fremtiden oppnevnes en verge for deg, kan du selv opprette en fremtidsfullmakt på forhånd</a:t>
            </a:r>
          </a:p>
          <a:p>
            <a:endParaRPr lang="nb-NO" sz="1900" dirty="0">
              <a:latin typeface="Open Sans" panose="020B0606030504020204" pitchFamily="34" charset="0"/>
            </a:endParaRPr>
          </a:p>
          <a:p>
            <a:r>
              <a:rPr lang="nb-NO" sz="1900" dirty="0">
                <a:latin typeface="Open Sans" panose="020B0606030504020204" pitchFamily="34" charset="0"/>
              </a:rPr>
              <a:t>Med en gjensidig fremtidsfullmakt kan et ektepar sikre at deres interesser skal ivaretas av den andre parten om de selv ikke er i stand til dette. Rammes du for eksempel av demens, vil din ektefelle kunne råde over økonomien din</a:t>
            </a:r>
          </a:p>
        </p:txBody>
      </p:sp>
    </p:spTree>
    <p:extLst>
      <p:ext uri="{BB962C8B-B14F-4D97-AF65-F5344CB8AC3E}">
        <p14:creationId xmlns:p14="http://schemas.microsoft.com/office/powerpoint/2010/main" val="4053332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8666A31-6A08-4BDC-A1DF-0718B746879A}"/>
              </a:ext>
            </a:extLst>
          </p:cNvPr>
          <p:cNvSpPr>
            <a:spLocks noGrp="1"/>
          </p:cNvSpPr>
          <p:nvPr>
            <p:ph type="title"/>
          </p:nvPr>
        </p:nvSpPr>
        <p:spPr/>
        <p:txBody>
          <a:bodyPr/>
          <a:lstStyle/>
          <a:p>
            <a:r>
              <a:rPr lang="nb-NO" dirty="0"/>
              <a:t>Hvorfor?</a:t>
            </a:r>
          </a:p>
        </p:txBody>
      </p:sp>
      <p:sp>
        <p:nvSpPr>
          <p:cNvPr id="3" name="Plassholder for innhold 2">
            <a:extLst>
              <a:ext uri="{FF2B5EF4-FFF2-40B4-BE49-F238E27FC236}">
                <a16:creationId xmlns:a16="http://schemas.microsoft.com/office/drawing/2014/main" id="{A4DB7503-42C4-4252-BA75-321C0D2CB5BE}"/>
              </a:ext>
            </a:extLst>
          </p:cNvPr>
          <p:cNvSpPr>
            <a:spLocks noGrp="1"/>
          </p:cNvSpPr>
          <p:nvPr>
            <p:ph idx="1"/>
          </p:nvPr>
        </p:nvSpPr>
        <p:spPr>
          <a:xfrm>
            <a:off x="700634" y="1881646"/>
            <a:ext cx="10691265" cy="3915650"/>
          </a:xfrm>
        </p:spPr>
        <p:txBody>
          <a:bodyPr>
            <a:normAutofit fontScale="92500" lnSpcReduction="10000"/>
          </a:bodyPr>
          <a:lstStyle/>
          <a:p>
            <a:r>
              <a:rPr lang="nb-NO" dirty="0">
                <a:latin typeface="Open Sans" panose="020B0606030504020204" pitchFamily="34" charset="0"/>
              </a:rPr>
              <a:t>Hvis du oppretter fremtidsfullmakt, kan du bestemme at noen du stoler på, skal ta vare på dine interesser den dagen du ikke klarer det selv</a:t>
            </a:r>
          </a:p>
          <a:p>
            <a:pPr marL="0" indent="0">
              <a:buNone/>
            </a:pPr>
            <a:endParaRPr lang="nb-NO" sz="2400" dirty="0">
              <a:latin typeface="Open Sans" panose="020B0606030504020204" pitchFamily="34" charset="0"/>
            </a:endParaRPr>
          </a:p>
          <a:p>
            <a:r>
              <a:rPr lang="nb-NO" sz="1900" dirty="0">
                <a:latin typeface="Open Sans" panose="020B0606030504020204" pitchFamily="34" charset="0"/>
              </a:rPr>
              <a:t>Fremtidsfullmakten beskriver hvem du ønsker skal være din støtteperson og fullmektig. Den legger også føringer for avgjørelser som fullmektigen skal ta på dine vegne. Slik kan fullmektigen være trygg på hva som er dine ønsker og ivareta interessene dine på en god måte</a:t>
            </a:r>
          </a:p>
          <a:p>
            <a:endParaRPr lang="nb-NO" sz="1900" dirty="0">
              <a:latin typeface="Open Sans" panose="020B0606030504020204" pitchFamily="34" charset="0"/>
            </a:endParaRPr>
          </a:p>
          <a:p>
            <a:r>
              <a:rPr lang="nb-NO" sz="1900" dirty="0">
                <a:latin typeface="Open Sans" panose="020B0606030504020204" pitchFamily="34" charset="0"/>
              </a:rPr>
              <a:t>Hvis du velger å opprette en fremtidsfullmakt, er det du som er «fullmaktsgiver». Personen du velger til å ivareta interessene dine, omtales som «fullmektig» eller «fremtidsfullmektig». Ordningen er i utgangspunktet gratis og du kan selv skrive fremtidsfullmakten</a:t>
            </a:r>
          </a:p>
          <a:p>
            <a:endParaRPr lang="nb-NO" sz="1900" dirty="0">
              <a:latin typeface="Open Sans" panose="020B0606030504020204" pitchFamily="34" charset="0"/>
            </a:endParaRPr>
          </a:p>
        </p:txBody>
      </p:sp>
    </p:spTree>
    <p:extLst>
      <p:ext uri="{BB962C8B-B14F-4D97-AF65-F5344CB8AC3E}">
        <p14:creationId xmlns:p14="http://schemas.microsoft.com/office/powerpoint/2010/main" val="524518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81D59F-3A89-4A0E-9F90-4D7B2FED5336}"/>
              </a:ext>
            </a:extLst>
          </p:cNvPr>
          <p:cNvSpPr>
            <a:spLocks noGrp="1"/>
          </p:cNvSpPr>
          <p:nvPr>
            <p:ph type="title"/>
          </p:nvPr>
        </p:nvSpPr>
        <p:spPr/>
        <p:txBody>
          <a:bodyPr/>
          <a:lstStyle/>
          <a:p>
            <a:r>
              <a:rPr lang="nb-NO" dirty="0"/>
              <a:t>Absolutte krav til fremtidsfullmakt</a:t>
            </a:r>
          </a:p>
        </p:txBody>
      </p:sp>
      <p:sp>
        <p:nvSpPr>
          <p:cNvPr id="3" name="Plassholder for innhold 2">
            <a:extLst>
              <a:ext uri="{FF2B5EF4-FFF2-40B4-BE49-F238E27FC236}">
                <a16:creationId xmlns:a16="http://schemas.microsoft.com/office/drawing/2014/main" id="{0A851521-FA16-4177-9756-3AF390257E1F}"/>
              </a:ext>
            </a:extLst>
          </p:cNvPr>
          <p:cNvSpPr>
            <a:spLocks noGrp="1"/>
          </p:cNvSpPr>
          <p:nvPr>
            <p:ph idx="1"/>
          </p:nvPr>
        </p:nvSpPr>
        <p:spPr>
          <a:xfrm>
            <a:off x="700635" y="2148840"/>
            <a:ext cx="10691265" cy="3780374"/>
          </a:xfrm>
        </p:spPr>
        <p:txBody>
          <a:bodyPr>
            <a:normAutofit lnSpcReduction="10000"/>
          </a:bodyPr>
          <a:lstStyle/>
          <a:p>
            <a:r>
              <a:rPr lang="nb-NO" b="0" i="0" dirty="0">
                <a:solidFill>
                  <a:srgbClr val="212529"/>
                </a:solidFill>
                <a:effectLst/>
                <a:latin typeface="Open Sans" panose="020B0606030504020204" pitchFamily="34" charset="0"/>
              </a:rPr>
              <a:t>Fremtidsfullmakten må være skriftlig, og det må gå klart frem at fullmakten er ment å ha en fremtidsvirkning. Det betyr at fullmakten må være tydelig på at den skal gjelde etter at du har blitt så fysisk og/eller mentalt svekket at du ikke lenger selv greier å ivareta interessene dine innen de områdene fullmakten regulerer</a:t>
            </a:r>
          </a:p>
          <a:p>
            <a:endParaRPr lang="nb-NO" dirty="0">
              <a:solidFill>
                <a:srgbClr val="212529"/>
              </a:solidFill>
              <a:latin typeface="Open Sans" panose="020B0606030504020204" pitchFamily="34" charset="0"/>
            </a:endParaRPr>
          </a:p>
          <a:p>
            <a:pPr algn="l"/>
            <a:r>
              <a:rPr lang="nb-NO" b="0" i="0" dirty="0">
                <a:solidFill>
                  <a:srgbClr val="212529"/>
                </a:solidFill>
                <a:effectLst/>
                <a:latin typeface="Open Sans" panose="020B0606030504020204" pitchFamily="34" charset="0"/>
              </a:rPr>
              <a:t>Fremtidsfullmakten skal undertegnes av to vitner som du (fullmaktsgiveren) har godtatt. Følgende krav stilles til vitnene: Vitnene må ha fylt 18 år, vitnene må forstå betydningen av å undertegne og fullmektigen selv, fullmektigens ektefelle, samboer, foreldre, barn og barnebarn kan ikke undertegne som vitne</a:t>
            </a:r>
            <a:br>
              <a:rPr lang="nb-NO" b="0" i="0" dirty="0">
                <a:solidFill>
                  <a:srgbClr val="212529"/>
                </a:solidFill>
                <a:effectLst/>
                <a:latin typeface="Open Sans" panose="020B0606030504020204" pitchFamily="34" charset="0"/>
              </a:rPr>
            </a:br>
            <a:r>
              <a:rPr lang="nb-NO" sz="1600" b="0" i="0" dirty="0">
                <a:solidFill>
                  <a:srgbClr val="212529"/>
                </a:solidFill>
                <a:effectLst/>
                <a:latin typeface="Open Sans" panose="020B0606030504020204" pitchFamily="34" charset="0"/>
              </a:rPr>
              <a:t>(unngå å velge vitner som kan ha en egeninteresse i at du oppretter fremtidsfullmakt)</a:t>
            </a:r>
          </a:p>
          <a:p>
            <a:endParaRPr lang="nb-NO" dirty="0"/>
          </a:p>
        </p:txBody>
      </p:sp>
    </p:spTree>
    <p:extLst>
      <p:ext uri="{BB962C8B-B14F-4D97-AF65-F5344CB8AC3E}">
        <p14:creationId xmlns:p14="http://schemas.microsoft.com/office/powerpoint/2010/main" val="2177063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5713AE9-8DAC-4762-A20C-292797283907}"/>
              </a:ext>
            </a:extLst>
          </p:cNvPr>
          <p:cNvSpPr>
            <a:spLocks noGrp="1"/>
          </p:cNvSpPr>
          <p:nvPr>
            <p:ph type="title"/>
          </p:nvPr>
        </p:nvSpPr>
        <p:spPr>
          <a:xfrm>
            <a:off x="700635" y="922096"/>
            <a:ext cx="10691265" cy="888416"/>
          </a:xfrm>
        </p:spPr>
        <p:txBody>
          <a:bodyPr/>
          <a:lstStyle/>
          <a:p>
            <a:r>
              <a:rPr lang="nb-NO" dirty="0"/>
              <a:t>Fremtidsfullmakt bør inneholde:</a:t>
            </a:r>
          </a:p>
        </p:txBody>
      </p:sp>
      <p:sp>
        <p:nvSpPr>
          <p:cNvPr id="3" name="Plassholder for innhold 2">
            <a:extLst>
              <a:ext uri="{FF2B5EF4-FFF2-40B4-BE49-F238E27FC236}">
                <a16:creationId xmlns:a16="http://schemas.microsoft.com/office/drawing/2014/main" id="{DB1508E3-6FAC-4665-BEDF-6DC9B82ABCDC}"/>
              </a:ext>
            </a:extLst>
          </p:cNvPr>
          <p:cNvSpPr>
            <a:spLocks noGrp="1"/>
          </p:cNvSpPr>
          <p:nvPr>
            <p:ph idx="1"/>
          </p:nvPr>
        </p:nvSpPr>
        <p:spPr>
          <a:xfrm>
            <a:off x="789432" y="1682496"/>
            <a:ext cx="10691265" cy="4050792"/>
          </a:xfrm>
        </p:spPr>
        <p:txBody>
          <a:bodyPr>
            <a:normAutofit fontScale="77500" lnSpcReduction="20000"/>
          </a:bodyPr>
          <a:lstStyle/>
          <a:p>
            <a:r>
              <a:rPr lang="nb-NO" b="0" i="0" dirty="0">
                <a:solidFill>
                  <a:srgbClr val="212529"/>
                </a:solidFill>
                <a:effectLst/>
                <a:latin typeface="Open Sans" panose="020B0606030504020204" pitchFamily="34" charset="0"/>
              </a:rPr>
              <a:t>Dato for når fullmakten ble opprettet (</a:t>
            </a:r>
            <a:r>
              <a:rPr lang="nb-NO" b="1" i="0" dirty="0">
                <a:solidFill>
                  <a:srgbClr val="212529"/>
                </a:solidFill>
                <a:effectLst/>
                <a:latin typeface="Open Sans" panose="020B0606030504020204" pitchFamily="34" charset="0"/>
              </a:rPr>
              <a:t>Datoen</a:t>
            </a:r>
            <a:r>
              <a:rPr lang="nb-NO" b="0" i="0" dirty="0">
                <a:solidFill>
                  <a:srgbClr val="212529"/>
                </a:solidFill>
                <a:effectLst/>
                <a:latin typeface="Open Sans" panose="020B0606030504020204" pitchFamily="34" charset="0"/>
              </a:rPr>
              <a:t> på fremtidsfullmakten kan være avgjørende dersom det oppstår tvil om at du var i stand til å forstå fullmaktens betydning på opprettelsestidspunktet)</a:t>
            </a:r>
          </a:p>
          <a:p>
            <a:pPr algn="l">
              <a:buFont typeface="Arial" panose="020B0604020202020204" pitchFamily="34" charset="0"/>
              <a:buChar char="•"/>
            </a:pPr>
            <a:r>
              <a:rPr lang="nb-NO" b="0" i="0" dirty="0">
                <a:solidFill>
                  <a:srgbClr val="212529"/>
                </a:solidFill>
                <a:effectLst/>
                <a:latin typeface="Open Sans" panose="020B0606030504020204" pitchFamily="34" charset="0"/>
              </a:rPr>
              <a:t>Vitnenes fødselsdato og adresse/kontaktinformasjon </a:t>
            </a:r>
          </a:p>
          <a:p>
            <a:r>
              <a:rPr lang="nb-NO" b="0" i="0" dirty="0">
                <a:solidFill>
                  <a:srgbClr val="212529"/>
                </a:solidFill>
                <a:effectLst/>
                <a:latin typeface="Open Sans" panose="020B0606030504020204" pitchFamily="34" charset="0"/>
              </a:rPr>
              <a:t>Vitnenes relasjon til deg bør også fremgå (det vil bidra til å avklare om vitnene er habile eller inhabile med tanke på innholdet i fremtidsfullmakten. Eksempel på relasjon kan være nabo, kollega, venn osv. Vitner blir ikke alltid kontaktet, men det kan være ønskelig å ha kontaktinformasjon dersom det stilles spørsmål ved fullmaktens gyldighet)</a:t>
            </a:r>
          </a:p>
          <a:p>
            <a:pPr algn="l">
              <a:buFont typeface="Arial" panose="020B0604020202020204" pitchFamily="34" charset="0"/>
              <a:buChar char="•"/>
            </a:pPr>
            <a:r>
              <a:rPr lang="nb-NO" b="0" i="0" dirty="0">
                <a:solidFill>
                  <a:srgbClr val="212529"/>
                </a:solidFill>
                <a:effectLst/>
                <a:latin typeface="Open Sans" panose="020B0606030504020204" pitchFamily="34" charset="0"/>
              </a:rPr>
              <a:t>Det bør fremgå at vitnene, ved å påtegne fremtidsfullmakten, bekrefter at du har opprettet fremtidsfullmakten av egen fri vilje og at du, som fullmaktsgiver, forstod innholdet og fremtidsfullmaktens betydning da du undertegnet den</a:t>
            </a:r>
          </a:p>
          <a:p>
            <a:r>
              <a:rPr lang="nb-NO" b="0" i="0" dirty="0">
                <a:solidFill>
                  <a:srgbClr val="212529"/>
                </a:solidFill>
                <a:effectLst/>
                <a:latin typeface="Open Sans" panose="020B0606030504020204" pitchFamily="34" charset="0"/>
              </a:rPr>
              <a:t>Dersom det er flere fullmektiger, bør ansvarsområdet til hver enkelt fullmektig fremgå klart av fullmakten (dersom du for eksempel ønsker at en av fullmektigene skal foreta dagligdagse disposisjoner som typisk betaling av utgifter, men at mer betydningsfulle avgjørelser som for eksempel salg av eiendom skal tas av fullmektigene i fellesskap, bør dette fremgå tydelig av fullmakten)</a:t>
            </a:r>
          </a:p>
          <a:p>
            <a:pPr algn="l">
              <a:buFont typeface="Arial" panose="020B0604020202020204" pitchFamily="34" charset="0"/>
              <a:buChar char="•"/>
            </a:pPr>
            <a:endParaRPr lang="nb-NO" dirty="0"/>
          </a:p>
        </p:txBody>
      </p:sp>
    </p:spTree>
    <p:extLst>
      <p:ext uri="{BB962C8B-B14F-4D97-AF65-F5344CB8AC3E}">
        <p14:creationId xmlns:p14="http://schemas.microsoft.com/office/powerpoint/2010/main" val="2483576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0A46159-1527-4692-B8CB-1CA2C632CCCF}"/>
              </a:ext>
            </a:extLst>
          </p:cNvPr>
          <p:cNvSpPr>
            <a:spLocks noGrp="1"/>
          </p:cNvSpPr>
          <p:nvPr>
            <p:ph type="title"/>
          </p:nvPr>
        </p:nvSpPr>
        <p:spPr/>
        <p:txBody>
          <a:bodyPr/>
          <a:lstStyle/>
          <a:p>
            <a:r>
              <a:rPr lang="nb-NO" dirty="0"/>
              <a:t>Hva skal fremtidsfullmakt regulere?</a:t>
            </a:r>
          </a:p>
        </p:txBody>
      </p:sp>
      <p:sp>
        <p:nvSpPr>
          <p:cNvPr id="3" name="Plassholder for innhold 2">
            <a:extLst>
              <a:ext uri="{FF2B5EF4-FFF2-40B4-BE49-F238E27FC236}">
                <a16:creationId xmlns:a16="http://schemas.microsoft.com/office/drawing/2014/main" id="{DAEA2452-4E1D-4004-88D6-4C2A233871E0}"/>
              </a:ext>
            </a:extLst>
          </p:cNvPr>
          <p:cNvSpPr>
            <a:spLocks noGrp="1"/>
          </p:cNvSpPr>
          <p:nvPr>
            <p:ph idx="1"/>
          </p:nvPr>
        </p:nvSpPr>
        <p:spPr>
          <a:xfrm>
            <a:off x="700634" y="1607611"/>
            <a:ext cx="10691265" cy="4363706"/>
          </a:xfrm>
        </p:spPr>
        <p:txBody>
          <a:bodyPr>
            <a:normAutofit fontScale="85000" lnSpcReduction="20000"/>
          </a:bodyPr>
          <a:lstStyle/>
          <a:p>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Fullmakten kan omfatte både økonomiske og personlige forhold </a:t>
            </a:r>
            <a:b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br>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(Eller den kan begrenses til nærmere angitte forhold, slik som for eksempel salg av bolig og betaling av regninger)</a:t>
            </a:r>
          </a:p>
          <a:p>
            <a:endPar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endParaRPr>
          </a:p>
          <a:p>
            <a:r>
              <a:rPr lang="nb-NO" sz="1500" dirty="0">
                <a:solidFill>
                  <a:srgbClr val="212529"/>
                </a:solidFill>
                <a:latin typeface="Open Sans" panose="020B0606030504020204" pitchFamily="34" charset="0"/>
                <a:ea typeface="Open Sans" panose="020B0606030504020204" pitchFamily="34" charset="0"/>
                <a:cs typeface="Open Sans" panose="020B0606030504020204" pitchFamily="34" charset="0"/>
              </a:rPr>
              <a:t>Hvem som skal representere deg overfor Nav, kommune og sykehjem </a:t>
            </a:r>
            <a:br>
              <a:rPr lang="nb-NO" sz="1500" dirty="0">
                <a:solidFill>
                  <a:srgbClr val="212529"/>
                </a:solidFill>
                <a:latin typeface="Open Sans" panose="020B0606030504020204" pitchFamily="34" charset="0"/>
                <a:ea typeface="Open Sans" panose="020B0606030504020204" pitchFamily="34" charset="0"/>
                <a:cs typeface="Open Sans" panose="020B0606030504020204" pitchFamily="34" charset="0"/>
              </a:rPr>
            </a:br>
            <a:r>
              <a:rPr lang="nb-NO" sz="1500" dirty="0">
                <a:solidFill>
                  <a:srgbClr val="212529"/>
                </a:solidFill>
                <a:latin typeface="Open Sans" panose="020B0606030504020204" pitchFamily="34" charset="0"/>
                <a:ea typeface="Open Sans" panose="020B0606030504020204" pitchFamily="34" charset="0"/>
                <a:cs typeface="Open Sans" panose="020B0606030504020204" pitchFamily="34" charset="0"/>
              </a:rPr>
              <a:t>(</a:t>
            </a:r>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Da vil fullmektigen din kunne søke om tjenester og ytelser fra det offentlige og klage på vedtak. Personlige forhold kan for eksempel være at man vil bo lengst mulig hjemme, at man vil ha med bestemte eiendeler til sykehjemmet eller at det skal brukes penger på sydenturer eller kulturelle arrangementer som man pleier å ha glede av. Fullmakt til å rydde opp i digitale tilganger vil også være et personlig forhold)</a:t>
            </a:r>
          </a:p>
          <a:p>
            <a:pPr marL="0" indent="0">
              <a:buNone/>
            </a:pPr>
            <a:endParaRPr lang="nb-NO" sz="1500" dirty="0">
              <a:solidFill>
                <a:srgbClr val="212529"/>
              </a:solidFill>
              <a:latin typeface="Open Sans" panose="020B0606030504020204" pitchFamily="34" charset="0"/>
              <a:ea typeface="Open Sans" panose="020B0606030504020204" pitchFamily="34" charset="0"/>
              <a:cs typeface="Open Sans" panose="020B0606030504020204" pitchFamily="34" charset="0"/>
            </a:endParaRPr>
          </a:p>
          <a:p>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Noen ganger har fullmaktsgiver fylt ut et skjema funnet på internett </a:t>
            </a:r>
          </a:p>
          <a:p>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Dersom du ønsker hjelp og veiledning for å sikre at fremtidsfullmakten i størst mulig grad skal dekke det fremtidige hjelpebehovet ditt, anbefaler vi at du tar kontakt med en advokat</a:t>
            </a:r>
            <a:b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br>
            <a:endParaRPr lang="nb-NO" sz="1500" dirty="0">
              <a:solidFill>
                <a:srgbClr val="212529"/>
              </a:solidFill>
              <a:latin typeface="Open Sans" panose="020B0606030504020204" pitchFamily="34" charset="0"/>
              <a:ea typeface="Open Sans" panose="020B0606030504020204" pitchFamily="34" charset="0"/>
              <a:cs typeface="Open Sans" panose="020B0606030504020204" pitchFamily="34" charset="0"/>
            </a:endParaRPr>
          </a:p>
          <a:p>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For enkelte kan det være lurt å oppsøke fastlegen og få en legeerklæring så snart fullmakten er skrevet</a:t>
            </a:r>
            <a:b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br>
            <a:r>
              <a:rPr lang="nb-NO" sz="1500" b="0" i="0" dirty="0">
                <a:solidFill>
                  <a:srgbClr val="212529"/>
                </a:solidFill>
                <a:effectLst/>
                <a:latin typeface="Open Sans" panose="020B0606030504020204" pitchFamily="34" charset="0"/>
                <a:ea typeface="Open Sans" panose="020B0606030504020204" pitchFamily="34" charset="0"/>
                <a:cs typeface="Open Sans" panose="020B0606030504020204" pitchFamily="34" charset="0"/>
              </a:rPr>
              <a:t>(Dette er særlig viktig dersom du har en begynnende kognitiv svikt på det tidspunktet du underskriver fremtidsfullmakten. På den måten kan du unngå at det senere oppstår tvil om at du forstod fremtidsfullmaktens innhold og betydningen av å opprette fullmakten)</a:t>
            </a:r>
            <a:endParaRPr lang="nb-NO" sz="1400" dirty="0">
              <a:solidFill>
                <a:srgbClr val="212529"/>
              </a:solidFill>
              <a:latin typeface="Open Sans" panose="020B0606030504020204" pitchFamily="34" charset="0"/>
            </a:endParaRPr>
          </a:p>
          <a:p>
            <a:endParaRPr lang="nb-NO" sz="1400" dirty="0"/>
          </a:p>
        </p:txBody>
      </p:sp>
    </p:spTree>
    <p:extLst>
      <p:ext uri="{BB962C8B-B14F-4D97-AF65-F5344CB8AC3E}">
        <p14:creationId xmlns:p14="http://schemas.microsoft.com/office/powerpoint/2010/main" val="1451959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829E1CE-6A11-4221-BB39-D8D5447BAC18}"/>
              </a:ext>
            </a:extLst>
          </p:cNvPr>
          <p:cNvSpPr>
            <a:spLocks noGrp="1"/>
          </p:cNvSpPr>
          <p:nvPr>
            <p:ph type="title"/>
          </p:nvPr>
        </p:nvSpPr>
        <p:spPr/>
        <p:txBody>
          <a:bodyPr/>
          <a:lstStyle/>
          <a:p>
            <a:r>
              <a:rPr lang="nb-NO" dirty="0"/>
              <a:t>Stadfeste, oppbevaring m.m.</a:t>
            </a:r>
          </a:p>
        </p:txBody>
      </p:sp>
      <p:sp>
        <p:nvSpPr>
          <p:cNvPr id="3" name="Plassholder for innhold 2">
            <a:extLst>
              <a:ext uri="{FF2B5EF4-FFF2-40B4-BE49-F238E27FC236}">
                <a16:creationId xmlns:a16="http://schemas.microsoft.com/office/drawing/2014/main" id="{7146F1FA-2B89-4086-9589-D85A76E783EE}"/>
              </a:ext>
            </a:extLst>
          </p:cNvPr>
          <p:cNvSpPr>
            <a:spLocks noGrp="1"/>
          </p:cNvSpPr>
          <p:nvPr>
            <p:ph idx="1"/>
          </p:nvPr>
        </p:nvSpPr>
        <p:spPr/>
        <p:txBody>
          <a:bodyPr/>
          <a:lstStyle/>
          <a:p>
            <a:r>
              <a:rPr lang="nb-NO" b="0" i="0" dirty="0">
                <a:solidFill>
                  <a:srgbClr val="212529"/>
                </a:solidFill>
                <a:effectLst/>
                <a:latin typeface="Open Sans" panose="020B0606030504020204" pitchFamily="34" charset="0"/>
              </a:rPr>
              <a:t>Nei, per i dag er det ingen registreringsordning for fremtidsfullmakter. En fremtidsfullmakt trenger ikke nødvendigvis å stadfestes av Statsforvalteren.</a:t>
            </a:r>
          </a:p>
          <a:p>
            <a:endParaRPr lang="nb-NO" dirty="0">
              <a:solidFill>
                <a:srgbClr val="212529"/>
              </a:solidFill>
              <a:latin typeface="Open Sans" panose="020B0606030504020204" pitchFamily="34" charset="0"/>
            </a:endParaRPr>
          </a:p>
          <a:p>
            <a:r>
              <a:rPr lang="nb-NO" b="0" i="0" dirty="0">
                <a:solidFill>
                  <a:srgbClr val="212529"/>
                </a:solidFill>
                <a:effectLst/>
                <a:latin typeface="Open Sans" panose="020B0606030504020204" pitchFamily="34" charset="0"/>
              </a:rPr>
              <a:t>Det eksisterer per i dag ingen oppbevaringsløsning for fremtidsfullmakter</a:t>
            </a:r>
          </a:p>
          <a:p>
            <a:endParaRPr lang="nb-NO" dirty="0">
              <a:solidFill>
                <a:srgbClr val="212529"/>
              </a:solidFill>
              <a:latin typeface="Open Sans" panose="020B0606030504020204" pitchFamily="34" charset="0"/>
            </a:endParaRPr>
          </a:p>
          <a:p>
            <a:r>
              <a:rPr lang="nb-NO" b="0" i="0" dirty="0">
                <a:solidFill>
                  <a:srgbClr val="212529"/>
                </a:solidFill>
                <a:effectLst/>
                <a:latin typeface="Open Sans" panose="020B0606030504020204" pitchFamily="34" charset="0"/>
              </a:rPr>
              <a:t>Vergemålsloven sier at fremtidsfullmakten trer i kraft når fullmaktsgiver «</a:t>
            </a:r>
            <a:r>
              <a:rPr lang="nb-NO" b="0" i="1" dirty="0">
                <a:solidFill>
                  <a:srgbClr val="212529"/>
                </a:solidFill>
                <a:effectLst/>
                <a:latin typeface="Open Sans" panose="020B0606030504020204" pitchFamily="34" charset="0"/>
              </a:rPr>
              <a:t>på grunn av sinnslidelse, herunder demens, eller alvorlig svekket helbred ikke lenger er i stand til å ivareta sine interesser</a:t>
            </a:r>
            <a:r>
              <a:rPr lang="nb-NO" b="0" i="0" dirty="0">
                <a:solidFill>
                  <a:srgbClr val="212529"/>
                </a:solidFill>
                <a:effectLst/>
                <a:latin typeface="Open Sans" panose="020B0606030504020204" pitchFamily="34" charset="0"/>
              </a:rPr>
              <a:t>» i forhold som er omfattet av fremtidsfullmakten.</a:t>
            </a:r>
            <a:endParaRPr lang="nb-NO" dirty="0"/>
          </a:p>
        </p:txBody>
      </p:sp>
    </p:spTree>
    <p:extLst>
      <p:ext uri="{BB962C8B-B14F-4D97-AF65-F5344CB8AC3E}">
        <p14:creationId xmlns:p14="http://schemas.microsoft.com/office/powerpoint/2010/main" val="1396531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A60A7F7-3634-4E23-BB50-C18562324645}"/>
              </a:ext>
            </a:extLst>
          </p:cNvPr>
          <p:cNvSpPr>
            <a:spLocks noGrp="1"/>
          </p:cNvSpPr>
          <p:nvPr>
            <p:ph type="title"/>
          </p:nvPr>
        </p:nvSpPr>
        <p:spPr>
          <a:xfrm>
            <a:off x="0" y="792886"/>
            <a:ext cx="12083844" cy="5145798"/>
          </a:xfrm>
        </p:spPr>
        <p:txBody>
          <a:bodyPr>
            <a:normAutofit/>
          </a:bodyPr>
          <a:lstStyle/>
          <a:p>
            <a:pPr algn="ctr"/>
            <a:br>
              <a:rPr lang="nb-NO" sz="3200" dirty="0">
                <a:effectLst/>
                <a:latin typeface="Calibri" panose="020F0502020204030204" pitchFamily="34" charset="0"/>
                <a:ea typeface="Calibri" panose="020F0502020204030204" pitchFamily="34" charset="0"/>
                <a:cs typeface="Times New Roman" panose="02020603050405020304" pitchFamily="18" charset="0"/>
              </a:rPr>
            </a:br>
            <a:r>
              <a:rPr lang="nb-NO" sz="3200" dirty="0">
                <a:effectLst/>
                <a:latin typeface="Calibri" panose="020F0502020204030204" pitchFamily="34" charset="0"/>
                <a:ea typeface="Calibri" panose="020F0502020204030204" pitchFamily="34" charset="0"/>
                <a:cs typeface="Times New Roman" panose="02020603050405020304" pitchFamily="18" charset="0"/>
              </a:rPr>
              <a:t>Det viktigste vi kan gjøre for våre etterkomne</a:t>
            </a:r>
            <a:br>
              <a:rPr lang="nb-NO" sz="3200" dirty="0">
                <a:effectLst/>
                <a:latin typeface="Calibri" panose="020F0502020204030204" pitchFamily="34" charset="0"/>
                <a:ea typeface="Calibri" panose="020F0502020204030204" pitchFamily="34" charset="0"/>
                <a:cs typeface="Times New Roman" panose="02020603050405020304" pitchFamily="18" charset="0"/>
              </a:rPr>
            </a:br>
            <a:r>
              <a:rPr lang="nb-NO" sz="1050" dirty="0">
                <a:effectLst/>
                <a:latin typeface="Calibri" panose="020F0502020204030204" pitchFamily="34" charset="0"/>
                <a:ea typeface="Calibri" panose="020F0502020204030204" pitchFamily="34" charset="0"/>
                <a:cs typeface="Times New Roman" panose="02020603050405020304" pitchFamily="18" charset="0"/>
              </a:rPr>
              <a:t> </a:t>
            </a:r>
            <a:br>
              <a:rPr lang="nb-NO" sz="3200" dirty="0">
                <a:effectLst/>
                <a:latin typeface="Calibri" panose="020F0502020204030204" pitchFamily="34" charset="0"/>
                <a:ea typeface="Calibri" panose="020F0502020204030204" pitchFamily="34" charset="0"/>
                <a:cs typeface="Times New Roman" panose="02020603050405020304" pitchFamily="18" charset="0"/>
              </a:rPr>
            </a:br>
            <a:r>
              <a:rPr lang="nb-NO" sz="3200" dirty="0">
                <a:effectLst/>
                <a:latin typeface="Calibri" panose="020F0502020204030204" pitchFamily="34" charset="0"/>
                <a:ea typeface="Calibri" panose="020F0502020204030204" pitchFamily="34" charset="0"/>
                <a:cs typeface="Times New Roman" panose="02020603050405020304" pitchFamily="18" charset="0"/>
              </a:rPr>
              <a:t>er å ikke forlate dette livet </a:t>
            </a:r>
            <a:br>
              <a:rPr lang="nb-NO" sz="3200" dirty="0">
                <a:effectLst/>
                <a:latin typeface="Calibri" panose="020F0502020204030204" pitchFamily="34" charset="0"/>
                <a:ea typeface="Calibri" panose="020F0502020204030204" pitchFamily="34" charset="0"/>
                <a:cs typeface="Times New Roman" panose="02020603050405020304" pitchFamily="18" charset="0"/>
              </a:rPr>
            </a:br>
            <a:br>
              <a:rPr lang="nb-NO" sz="1100" dirty="0">
                <a:effectLst/>
                <a:latin typeface="Calibri" panose="020F0502020204030204" pitchFamily="34" charset="0"/>
                <a:ea typeface="Calibri" panose="020F0502020204030204" pitchFamily="34" charset="0"/>
                <a:cs typeface="Times New Roman" panose="02020603050405020304" pitchFamily="18" charset="0"/>
              </a:rPr>
            </a:br>
            <a:r>
              <a:rPr lang="nb-NO" sz="3200" dirty="0">
                <a:effectLst/>
                <a:latin typeface="Calibri" panose="020F0502020204030204" pitchFamily="34" charset="0"/>
                <a:ea typeface="Calibri" panose="020F0502020204030204" pitchFamily="34" charset="0"/>
                <a:cs typeface="Times New Roman" panose="02020603050405020304" pitchFamily="18" charset="0"/>
              </a:rPr>
              <a:t>uten å ha gitt dem nøkkelen til fortida</a:t>
            </a:r>
            <a:br>
              <a:rPr lang="nb-NO" sz="3200" dirty="0">
                <a:effectLst/>
                <a:latin typeface="Calibri" panose="020F0502020204030204" pitchFamily="34" charset="0"/>
                <a:ea typeface="Calibri" panose="020F0502020204030204" pitchFamily="34" charset="0"/>
                <a:cs typeface="Times New Roman" panose="02020603050405020304" pitchFamily="18" charset="0"/>
              </a:rPr>
            </a:br>
            <a:br>
              <a:rPr lang="nb-NO" sz="3200" dirty="0">
                <a:effectLst/>
                <a:latin typeface="Calibri" panose="020F0502020204030204" pitchFamily="34" charset="0"/>
                <a:ea typeface="Calibri" panose="020F0502020204030204" pitchFamily="34" charset="0"/>
                <a:cs typeface="Times New Roman" panose="02020603050405020304" pitchFamily="18" charset="0"/>
              </a:rPr>
            </a:br>
            <a:br>
              <a:rPr lang="nb-NO" sz="3200" dirty="0">
                <a:effectLst/>
                <a:latin typeface="Calibri" panose="020F0502020204030204" pitchFamily="34" charset="0"/>
                <a:ea typeface="Calibri" panose="020F0502020204030204" pitchFamily="34" charset="0"/>
                <a:cs typeface="Times New Roman" panose="02020603050405020304" pitchFamily="18" charset="0"/>
              </a:rPr>
            </a:br>
            <a:br>
              <a:rPr lang="nb-NO" sz="3200" dirty="0">
                <a:latin typeface="Calibri" panose="020F0502020204030204" pitchFamily="34" charset="0"/>
                <a:cs typeface="Times New Roman" panose="02020603050405020304" pitchFamily="18" charset="0"/>
              </a:rPr>
            </a:br>
            <a:r>
              <a:rPr lang="nb-NO" sz="3200" dirty="0">
                <a:latin typeface="Calibri" panose="020F0502020204030204" pitchFamily="34" charset="0"/>
                <a:cs typeface="Times New Roman" panose="02020603050405020304" pitchFamily="18" charset="0"/>
              </a:rPr>
              <a:t>Det er viktig fordi det er også deres historie</a:t>
            </a:r>
            <a:br>
              <a:rPr lang="nb-NO" sz="3200" dirty="0">
                <a:latin typeface="Calibri" panose="020F0502020204030204" pitchFamily="34" charset="0"/>
                <a:cs typeface="Times New Roman" panose="02020603050405020304" pitchFamily="18" charset="0"/>
              </a:rPr>
            </a:br>
            <a:endParaRPr lang="nb-NO" sz="3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4829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1D5DA3-49E1-49BF-97E4-3A406E3FC759}"/>
              </a:ext>
            </a:extLst>
          </p:cNvPr>
          <p:cNvSpPr>
            <a:spLocks noGrp="1"/>
          </p:cNvSpPr>
          <p:nvPr>
            <p:ph idx="1"/>
          </p:nvPr>
        </p:nvSpPr>
        <p:spPr>
          <a:xfrm>
            <a:off x="700635" y="1179871"/>
            <a:ext cx="10691265" cy="4749343"/>
          </a:xfrm>
        </p:spPr>
        <p:txBody>
          <a:bodyPr>
            <a:normAutofit fontScale="85000" lnSpcReduction="20000"/>
          </a:bodyPr>
          <a:lstStyle/>
          <a:p>
            <a:pPr>
              <a:lnSpc>
                <a:spcPct val="107000"/>
              </a:lnSpc>
              <a:spcAft>
                <a:spcPts val="800"/>
              </a:spcAft>
            </a:pPr>
            <a:r>
              <a:rPr lang="nb-NO" sz="2400" dirty="0">
                <a:effectLst/>
                <a:latin typeface="Calibri" panose="020F0502020204030204" pitchFamily="34" charset="0"/>
                <a:ea typeface="Calibri" panose="020F0502020204030204" pitchFamily="34" charset="0"/>
                <a:cs typeface="Times New Roman" panose="02020603050405020304" pitchFamily="18" charset="0"/>
              </a:rPr>
              <a:t>De færreste av oss ønsker å tenke på at vi an gang skal dø</a:t>
            </a:r>
          </a:p>
          <a:p>
            <a:pPr marL="0" indent="0">
              <a:lnSpc>
                <a:spcPct val="107000"/>
              </a:lnSpc>
              <a:spcAft>
                <a:spcPts val="800"/>
              </a:spcAft>
              <a:buNone/>
            </a:pPr>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400" dirty="0">
                <a:latin typeface="Calibri" panose="020F0502020204030204" pitchFamily="34" charset="0"/>
                <a:ea typeface="Calibri" panose="020F0502020204030204" pitchFamily="34" charset="0"/>
                <a:cs typeface="Times New Roman" panose="02020603050405020304" pitchFamily="18" charset="0"/>
              </a:rPr>
              <a:t>D</a:t>
            </a:r>
            <a:r>
              <a:rPr lang="nb-NO" sz="2400" dirty="0">
                <a:effectLst/>
                <a:latin typeface="Calibri" panose="020F0502020204030204" pitchFamily="34" charset="0"/>
                <a:ea typeface="Calibri" panose="020F0502020204030204" pitchFamily="34" charset="0"/>
                <a:cs typeface="Times New Roman" panose="02020603050405020304" pitchFamily="18" charset="0"/>
              </a:rPr>
              <a:t>a kommer det også litt brått på for de pårørende som gjerne må rydde opp etter den avdøde, både det digitale og det ikke digitale. </a:t>
            </a:r>
            <a:r>
              <a:rPr lang="nb-NO" sz="2400" dirty="0">
                <a:latin typeface="Calibri" panose="020F0502020204030204" pitchFamily="34" charset="0"/>
                <a:cs typeface="Times New Roman" panose="02020603050405020304" pitchFamily="18" charset="0"/>
              </a:rPr>
              <a:t>Pårørende må på en måte rydde og rote i de digitale skap og skuffer</a:t>
            </a:r>
          </a:p>
          <a:p>
            <a:pPr>
              <a:lnSpc>
                <a:spcPct val="107000"/>
              </a:lnSpc>
              <a:spcAft>
                <a:spcPts val="800"/>
              </a:spcAft>
            </a:pPr>
            <a:endParaRPr lang="nb-NO" sz="2400" dirty="0">
              <a:latin typeface="Calibri" panose="020F0502020204030204" pitchFamily="34" charset="0"/>
              <a:cs typeface="Times New Roman" panose="02020603050405020304" pitchFamily="18" charset="0"/>
            </a:endParaRPr>
          </a:p>
          <a:p>
            <a:pPr>
              <a:lnSpc>
                <a:spcPct val="107000"/>
              </a:lnSpc>
              <a:spcAft>
                <a:spcPts val="800"/>
              </a:spcAft>
            </a:pPr>
            <a:r>
              <a:rPr lang="nb-NO" sz="2400" dirty="0">
                <a:effectLst/>
                <a:latin typeface="Calibri" panose="020F0502020204030204" pitchFamily="34" charset="0"/>
                <a:ea typeface="Calibri" panose="020F0502020204030204" pitchFamily="34" charset="0"/>
                <a:cs typeface="Times New Roman" panose="02020603050405020304" pitchFamily="18" charset="0"/>
              </a:rPr>
              <a:t>Men det er ikke alltid den avdøde ønsker at alt de har lagt ut av informasjon og bilder i sosiale medier skal fjernes eller omvendt at alt skal bevares</a:t>
            </a:r>
          </a:p>
          <a:p>
            <a:pPr>
              <a:lnSpc>
                <a:spcPct val="107000"/>
              </a:lnSpc>
              <a:spcAft>
                <a:spcPts val="800"/>
              </a:spcAft>
            </a:pPr>
            <a:endParaRPr lang="nb-NO" sz="2400" dirty="0">
              <a:latin typeface="Calibri" panose="020F0502020204030204" pitchFamily="34" charset="0"/>
              <a:cs typeface="Times New Roman" panose="02020603050405020304" pitchFamily="18" charset="0"/>
            </a:endParaRPr>
          </a:p>
          <a:p>
            <a:pPr>
              <a:lnSpc>
                <a:spcPct val="107000"/>
              </a:lnSpc>
              <a:spcAft>
                <a:spcPts val="800"/>
              </a:spcAft>
            </a:pPr>
            <a:r>
              <a:rPr lang="nb-NO" sz="2400" dirty="0">
                <a:effectLst/>
                <a:latin typeface="Calibri" panose="020F0502020204030204" pitchFamily="34" charset="0"/>
                <a:ea typeface="Calibri" panose="020F0502020204030204" pitchFamily="34" charset="0"/>
                <a:cs typeface="Times New Roman" panose="02020603050405020304" pitchFamily="18" charset="0"/>
              </a:rPr>
              <a:t>Om man ikke har sagt noe om dette på forhånd vil det for de etterlate være vanskelig å ta stilling til. Det kan faktisk føre til noe uforventede og kanskje ubehagelige overraskelser</a:t>
            </a:r>
            <a:br>
              <a:rPr lang="nb-NO" sz="2400" dirty="0">
                <a:latin typeface="Calibri" panose="020F0502020204030204" pitchFamily="34" charset="0"/>
                <a:cs typeface="Times New Roman" panose="02020603050405020304" pitchFamily="18" charset="0"/>
              </a:rPr>
            </a:br>
            <a:endParaRPr lang="nb-NO" sz="2400" dirty="0">
              <a:latin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275447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77DE81E0-D4E6-4C09-9C33-7C742116ACF4}"/>
              </a:ext>
            </a:extLst>
          </p:cNvPr>
          <p:cNvSpPr>
            <a:spLocks noGrp="1"/>
          </p:cNvSpPr>
          <p:nvPr>
            <p:ph idx="1"/>
          </p:nvPr>
        </p:nvSpPr>
        <p:spPr>
          <a:xfrm>
            <a:off x="750367" y="1280402"/>
            <a:ext cx="10691265" cy="4422307"/>
          </a:xfrm>
        </p:spPr>
        <p:txBody>
          <a:bodyPr>
            <a:normAutofit/>
          </a:bodyPr>
          <a:lstStyle/>
          <a:p>
            <a:r>
              <a:rPr lang="nb-NO" sz="2400" dirty="0">
                <a:effectLst/>
                <a:latin typeface="Calibri" panose="020F0502020204030204" pitchFamily="34" charset="0"/>
                <a:ea typeface="Calibri" panose="020F0502020204030204" pitchFamily="34" charset="0"/>
                <a:cs typeface="Times New Roman" panose="02020603050405020304" pitchFamily="18" charset="0"/>
              </a:rPr>
              <a:t>En problemstilling er at f.eks. Facebook kontoer fortsetter å eksistere på nett, lang tid etter at noen har gått bort</a:t>
            </a:r>
          </a:p>
          <a:p>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r>
              <a:rPr lang="nb-NO" sz="2400" dirty="0">
                <a:effectLst/>
                <a:latin typeface="Calibri" panose="020F0502020204030204" pitchFamily="34" charset="0"/>
                <a:ea typeface="Calibri" panose="020F0502020204030204" pitchFamily="34" charset="0"/>
                <a:cs typeface="Times New Roman" panose="02020603050405020304" pitchFamily="18" charset="0"/>
              </a:rPr>
              <a:t>Slike kontoer kan bli hacket og du kan få spørsmål om å bli «venn» men en for lengst avdød venn</a:t>
            </a:r>
          </a:p>
          <a:p>
            <a:endParaRPr lang="nb-NO" sz="2400" dirty="0">
              <a:effectLst/>
              <a:latin typeface="Calibri" panose="020F0502020204030204" pitchFamily="34" charset="0"/>
              <a:ea typeface="Calibri" panose="020F0502020204030204" pitchFamily="34" charset="0"/>
              <a:cs typeface="Times New Roman" panose="02020603050405020304" pitchFamily="18" charset="0"/>
            </a:endParaRPr>
          </a:p>
          <a:p>
            <a:r>
              <a:rPr lang="nb-NO" sz="2400" dirty="0">
                <a:effectLst/>
                <a:latin typeface="Calibri" panose="020F0502020204030204" pitchFamily="34" charset="0"/>
                <a:ea typeface="Calibri" panose="020F0502020204030204" pitchFamily="34" charset="0"/>
                <a:cs typeface="Times New Roman" panose="02020603050405020304" pitchFamily="18" charset="0"/>
              </a:rPr>
              <a:t>Eller så kan kontoen brukes til å spre falske rykter eller virus. Å bli misbrukt etter sin død er ingen hyggelig tanke</a:t>
            </a:r>
          </a:p>
          <a:p>
            <a:endParaRPr lang="nb-NO" dirty="0"/>
          </a:p>
        </p:txBody>
      </p:sp>
    </p:spTree>
    <p:extLst>
      <p:ext uri="{BB962C8B-B14F-4D97-AF65-F5344CB8AC3E}">
        <p14:creationId xmlns:p14="http://schemas.microsoft.com/office/powerpoint/2010/main" val="2457551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6D386C9-DDED-41EA-A6BD-2050BA79E2C1}"/>
              </a:ext>
            </a:extLst>
          </p:cNvPr>
          <p:cNvSpPr>
            <a:spLocks noGrp="1"/>
          </p:cNvSpPr>
          <p:nvPr>
            <p:ph idx="1"/>
          </p:nvPr>
        </p:nvSpPr>
        <p:spPr>
          <a:xfrm>
            <a:off x="572815" y="1300067"/>
            <a:ext cx="10691265" cy="4687778"/>
          </a:xfrm>
        </p:spPr>
        <p:txBody>
          <a:bodyPr>
            <a:normAutofit/>
          </a:bodyPr>
          <a:lstStyle/>
          <a:p>
            <a:r>
              <a:rPr lang="nb-NO" sz="2400" dirty="0">
                <a:effectLst/>
                <a:latin typeface="Calibri" panose="020F0502020204030204" pitchFamily="34" charset="0"/>
                <a:ea typeface="Calibri" panose="020F0502020204030204" pitchFamily="34" charset="0"/>
                <a:cs typeface="Times New Roman" panose="02020603050405020304" pitchFamily="18" charset="0"/>
              </a:rPr>
              <a:t>Pårørende er som oftest mest opptatt av å få kontroll på ting som synes på nett </a:t>
            </a:r>
          </a:p>
          <a:p>
            <a:endParaRPr lang="nb-NO" sz="2400" dirty="0">
              <a:latin typeface="Calibri" panose="020F0502020204030204" pitchFamily="34" charset="0"/>
              <a:cs typeface="Times New Roman" panose="02020603050405020304" pitchFamily="18" charset="0"/>
            </a:endParaRPr>
          </a:p>
          <a:p>
            <a:r>
              <a:rPr lang="nb-NO" sz="2400" dirty="0">
                <a:effectLst/>
                <a:latin typeface="Calibri" panose="020F0502020204030204" pitchFamily="34" charset="0"/>
                <a:ea typeface="Calibri" panose="020F0502020204030204" pitchFamily="34" charset="0"/>
                <a:cs typeface="Times New Roman" panose="02020603050405020304" pitchFamily="18" charset="0"/>
              </a:rPr>
              <a:t>Samtidig er det stadig flere som ønsker å la deler av avdødes digitale liv leve videre</a:t>
            </a:r>
          </a:p>
          <a:p>
            <a:endParaRPr lang="nb-NO" sz="2400" dirty="0">
              <a:latin typeface="Calibri" panose="020F0502020204030204" pitchFamily="34" charset="0"/>
              <a:ea typeface="Calibri" panose="020F0502020204030204" pitchFamily="34" charset="0"/>
              <a:cs typeface="Times New Roman" panose="02020603050405020304" pitchFamily="18" charset="0"/>
            </a:endParaRPr>
          </a:p>
          <a:p>
            <a:r>
              <a:rPr lang="nb-NO" sz="2400" dirty="0">
                <a:effectLst/>
                <a:latin typeface="Calibri" panose="020F0502020204030204" pitchFamily="34" charset="0"/>
                <a:ea typeface="Calibri" panose="020F0502020204030204" pitchFamily="34" charset="0"/>
                <a:cs typeface="Times New Roman" panose="02020603050405020304" pitchFamily="18" charset="0"/>
              </a:rPr>
              <a:t>«Min mor gikk bort for noen år siden og det ble opprettet en minneprofil på Facebook-siden hennes. Innimellom er jeg innom og ser på bildene og leser kommentarene hennes. Det er fint å kunne bevare noe etter sine kjære.»</a:t>
            </a:r>
            <a:endParaRPr lang="nb-NO"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nb-NO" dirty="0"/>
          </a:p>
        </p:txBody>
      </p:sp>
    </p:spTree>
    <p:extLst>
      <p:ext uri="{BB962C8B-B14F-4D97-AF65-F5344CB8AC3E}">
        <p14:creationId xmlns:p14="http://schemas.microsoft.com/office/powerpoint/2010/main" val="3170211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4341964-9B04-4DA4-B6A9-5CCE62F6187E}"/>
              </a:ext>
            </a:extLst>
          </p:cNvPr>
          <p:cNvSpPr>
            <a:spLocks noGrp="1"/>
          </p:cNvSpPr>
          <p:nvPr>
            <p:ph type="title"/>
          </p:nvPr>
        </p:nvSpPr>
        <p:spPr/>
        <p:txBody>
          <a:bodyPr/>
          <a:lstStyle/>
          <a:p>
            <a:r>
              <a:rPr lang="nb-NO" dirty="0"/>
              <a:t>«DIGITAL ARVTAGER» - GOOGLE</a:t>
            </a:r>
          </a:p>
        </p:txBody>
      </p:sp>
      <p:sp>
        <p:nvSpPr>
          <p:cNvPr id="3" name="Plassholder for innhold 2">
            <a:extLst>
              <a:ext uri="{FF2B5EF4-FFF2-40B4-BE49-F238E27FC236}">
                <a16:creationId xmlns:a16="http://schemas.microsoft.com/office/drawing/2014/main" id="{92FD7FC4-9267-4BEC-8B32-4F9C7611E196}"/>
              </a:ext>
            </a:extLst>
          </p:cNvPr>
          <p:cNvSpPr>
            <a:spLocks noGrp="1"/>
          </p:cNvSpPr>
          <p:nvPr>
            <p:ph idx="1"/>
          </p:nvPr>
        </p:nvSpPr>
        <p:spPr>
          <a:xfrm>
            <a:off x="700634" y="1919500"/>
            <a:ext cx="10691265" cy="3636088"/>
          </a:xfrm>
        </p:spPr>
        <p:txBody>
          <a:bodyPr>
            <a:normAutofit lnSpcReduction="10000"/>
          </a:bodyPr>
          <a:lstStyle/>
          <a:p>
            <a:r>
              <a:rPr lang="nb-NO" dirty="0"/>
              <a:t>Google gir de som har en Google-konto mulighet til å bestemme hva som skal skje med de data de har hos Google</a:t>
            </a:r>
          </a:p>
          <a:p>
            <a:endParaRPr lang="nb-NO" dirty="0"/>
          </a:p>
          <a:p>
            <a:r>
              <a:rPr lang="nb-NO" dirty="0"/>
              <a:t>Det gjelder å utpeke en eller flere personer som skal ta vare på disse data</a:t>
            </a:r>
          </a:p>
          <a:p>
            <a:endParaRPr lang="nb-NO" dirty="0"/>
          </a:p>
          <a:p>
            <a:r>
              <a:rPr lang="nb-NO" dirty="0"/>
              <a:t>Det kan handle om Google Foto, Google Drive, Gmail og mange andre Google tjenester</a:t>
            </a:r>
          </a:p>
          <a:p>
            <a:endParaRPr lang="nb-NO" dirty="0"/>
          </a:p>
          <a:p>
            <a:r>
              <a:rPr lang="nb-NO" dirty="0"/>
              <a:t>Dette gjør man i «Administrer Google kontoen din»</a:t>
            </a:r>
          </a:p>
        </p:txBody>
      </p:sp>
    </p:spTree>
    <p:extLst>
      <p:ext uri="{BB962C8B-B14F-4D97-AF65-F5344CB8AC3E}">
        <p14:creationId xmlns:p14="http://schemas.microsoft.com/office/powerpoint/2010/main" val="2027715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AFC9157-3D01-410E-9BC9-B52151EEFBE3}"/>
              </a:ext>
            </a:extLst>
          </p:cNvPr>
          <p:cNvSpPr>
            <a:spLocks noGrp="1"/>
          </p:cNvSpPr>
          <p:nvPr>
            <p:ph type="title"/>
          </p:nvPr>
        </p:nvSpPr>
        <p:spPr/>
        <p:txBody>
          <a:bodyPr/>
          <a:lstStyle/>
          <a:p>
            <a:r>
              <a:rPr lang="nb-NO" dirty="0"/>
              <a:t>«DIGITAL ARVTAGER» - APPLE</a:t>
            </a:r>
          </a:p>
        </p:txBody>
      </p:sp>
      <p:sp>
        <p:nvSpPr>
          <p:cNvPr id="3" name="Plassholder for innhold 2">
            <a:extLst>
              <a:ext uri="{FF2B5EF4-FFF2-40B4-BE49-F238E27FC236}">
                <a16:creationId xmlns:a16="http://schemas.microsoft.com/office/drawing/2014/main" id="{06568C2B-8AF0-452C-A5FA-140BF03E4FCD}"/>
              </a:ext>
            </a:extLst>
          </p:cNvPr>
          <p:cNvSpPr>
            <a:spLocks noGrp="1"/>
          </p:cNvSpPr>
          <p:nvPr>
            <p:ph idx="1"/>
          </p:nvPr>
        </p:nvSpPr>
        <p:spPr>
          <a:xfrm>
            <a:off x="700635" y="1791681"/>
            <a:ext cx="10691265" cy="3999519"/>
          </a:xfrm>
        </p:spPr>
        <p:txBody>
          <a:bodyPr/>
          <a:lstStyle/>
          <a:p>
            <a:r>
              <a:rPr lang="nb-NO" dirty="0"/>
              <a:t>Apple gir de som har en Apple-ID en mulighet til å bestemme hva som skal skje med de data de har hos Apple</a:t>
            </a:r>
          </a:p>
          <a:p>
            <a:endParaRPr lang="nb-NO" dirty="0"/>
          </a:p>
          <a:p>
            <a:r>
              <a:rPr lang="nb-NO" dirty="0"/>
              <a:t>Det gjelder å utpeke en eller flere personer som skal ta vare på disse data</a:t>
            </a:r>
          </a:p>
          <a:p>
            <a:endParaRPr lang="nb-NO" dirty="0"/>
          </a:p>
          <a:p>
            <a:r>
              <a:rPr lang="nb-NO" dirty="0"/>
              <a:t>Det handler om data du har i iCloud eller ellers hos Apple. Ikke abonnementer og betalingsinfo</a:t>
            </a:r>
          </a:p>
          <a:p>
            <a:endParaRPr lang="nb-NO" dirty="0"/>
          </a:p>
          <a:p>
            <a:r>
              <a:rPr lang="nb-NO" dirty="0"/>
              <a:t>Dette gjør man i «Innstillinger» og «Passord og Sikkerhet»</a:t>
            </a:r>
          </a:p>
          <a:p>
            <a:endParaRPr lang="nb-NO" dirty="0"/>
          </a:p>
        </p:txBody>
      </p:sp>
    </p:spTree>
    <p:extLst>
      <p:ext uri="{BB962C8B-B14F-4D97-AF65-F5344CB8AC3E}">
        <p14:creationId xmlns:p14="http://schemas.microsoft.com/office/powerpoint/2010/main" val="1605645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EE3E31C-AA4B-40F8-AB28-259A40E255A5}"/>
              </a:ext>
            </a:extLst>
          </p:cNvPr>
          <p:cNvSpPr>
            <a:spLocks noGrp="1"/>
          </p:cNvSpPr>
          <p:nvPr>
            <p:ph type="title"/>
          </p:nvPr>
        </p:nvSpPr>
        <p:spPr/>
        <p:txBody>
          <a:bodyPr/>
          <a:lstStyle/>
          <a:p>
            <a:r>
              <a:rPr lang="nb-NO" dirty="0"/>
              <a:t>«DIGITAL ARVTAGER» - FACEBOOK</a:t>
            </a:r>
          </a:p>
        </p:txBody>
      </p:sp>
      <p:sp>
        <p:nvSpPr>
          <p:cNvPr id="3" name="Plassholder for innhold 2">
            <a:extLst>
              <a:ext uri="{FF2B5EF4-FFF2-40B4-BE49-F238E27FC236}">
                <a16:creationId xmlns:a16="http://schemas.microsoft.com/office/drawing/2014/main" id="{77D1AA63-4DEC-4095-8E88-92F5F612291B}"/>
              </a:ext>
            </a:extLst>
          </p:cNvPr>
          <p:cNvSpPr>
            <a:spLocks noGrp="1"/>
          </p:cNvSpPr>
          <p:nvPr>
            <p:ph idx="1"/>
          </p:nvPr>
        </p:nvSpPr>
        <p:spPr>
          <a:xfrm>
            <a:off x="700634" y="1752352"/>
            <a:ext cx="10691265" cy="3636088"/>
          </a:xfrm>
        </p:spPr>
        <p:txBody>
          <a:bodyPr/>
          <a:lstStyle/>
          <a:p>
            <a:r>
              <a:rPr lang="nb-NO" dirty="0"/>
              <a:t>Facebook gir de som har en Facebook-konto, mulighet til å bestemme hva som skal skje med de dette Facebook-konto, i form av en «Minnekontoforvalter»</a:t>
            </a:r>
          </a:p>
          <a:p>
            <a:endParaRPr lang="nb-NO" dirty="0"/>
          </a:p>
          <a:p>
            <a:r>
              <a:rPr lang="nb-NO" dirty="0"/>
              <a:t>Det gjelder ikke å «ta over» Facebook konto. Minnekontoforvalteren din kan bare administrere innlegg som publiseres etter at du er død. Vedkommende kan ikke publisere som deg eller se meldingene dine</a:t>
            </a:r>
          </a:p>
          <a:p>
            <a:endParaRPr lang="nb-NO" dirty="0"/>
          </a:p>
          <a:p>
            <a:r>
              <a:rPr lang="nb-NO" dirty="0"/>
              <a:t>Dette gjør du i Innstillinger i Facebook</a:t>
            </a:r>
          </a:p>
          <a:p>
            <a:pPr marL="0" indent="0">
              <a:buNone/>
            </a:pPr>
            <a:endParaRPr lang="nb-NO" dirty="0"/>
          </a:p>
          <a:p>
            <a:endParaRPr lang="nb-NO" dirty="0"/>
          </a:p>
          <a:p>
            <a:endParaRPr lang="nb-NO" dirty="0"/>
          </a:p>
        </p:txBody>
      </p:sp>
    </p:spTree>
    <p:extLst>
      <p:ext uri="{BB962C8B-B14F-4D97-AF65-F5344CB8AC3E}">
        <p14:creationId xmlns:p14="http://schemas.microsoft.com/office/powerpoint/2010/main" val="2735279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2F997FD-6F38-4F57-A072-837865F4F6C5}"/>
              </a:ext>
            </a:extLst>
          </p:cNvPr>
          <p:cNvSpPr>
            <a:spLocks noGrp="1"/>
          </p:cNvSpPr>
          <p:nvPr>
            <p:ph type="title"/>
          </p:nvPr>
        </p:nvSpPr>
        <p:spPr/>
        <p:txBody>
          <a:bodyPr/>
          <a:lstStyle/>
          <a:p>
            <a:r>
              <a:rPr lang="nb-NO" dirty="0"/>
              <a:t>«DIGITAL ARVTAGER» - ANDRE</a:t>
            </a:r>
          </a:p>
        </p:txBody>
      </p:sp>
      <p:sp>
        <p:nvSpPr>
          <p:cNvPr id="3" name="Plassholder for innhold 2">
            <a:extLst>
              <a:ext uri="{FF2B5EF4-FFF2-40B4-BE49-F238E27FC236}">
                <a16:creationId xmlns:a16="http://schemas.microsoft.com/office/drawing/2014/main" id="{A1ADEB25-7441-4743-AA87-242B0E7D5F8A}"/>
              </a:ext>
            </a:extLst>
          </p:cNvPr>
          <p:cNvSpPr>
            <a:spLocks noGrp="1"/>
          </p:cNvSpPr>
          <p:nvPr>
            <p:ph idx="1"/>
          </p:nvPr>
        </p:nvSpPr>
        <p:spPr/>
        <p:txBody>
          <a:bodyPr/>
          <a:lstStyle/>
          <a:p>
            <a:r>
              <a:rPr lang="nb-NO" dirty="0"/>
              <a:t>Dessverre har blant annet Microsoft ingen mulighet til å angi hva som skal skje med dine data du har hos Microsoft</a:t>
            </a:r>
          </a:p>
          <a:p>
            <a:endParaRPr lang="nb-NO" dirty="0"/>
          </a:p>
          <a:p>
            <a:r>
              <a:rPr lang="nb-NO" dirty="0"/>
              <a:t>Her må de etterlate gå «den tunge veien»</a:t>
            </a:r>
          </a:p>
        </p:txBody>
      </p:sp>
    </p:spTree>
    <p:extLst>
      <p:ext uri="{BB962C8B-B14F-4D97-AF65-F5344CB8AC3E}">
        <p14:creationId xmlns:p14="http://schemas.microsoft.com/office/powerpoint/2010/main" val="2913813234"/>
      </p:ext>
    </p:extLst>
  </p:cSld>
  <p:clrMapOvr>
    <a:masterClrMapping/>
  </p:clrMapOvr>
</p:sld>
</file>

<file path=ppt/theme/theme1.xml><?xml version="1.0" encoding="utf-8"?>
<a:theme xmlns:a="http://schemas.openxmlformats.org/drawingml/2006/main" name="ChronicleVTI">
  <a:themeElements>
    <a:clrScheme name="AnalogousFromRegularSeedRightStep">
      <a:dk1>
        <a:srgbClr val="000000"/>
      </a:dk1>
      <a:lt1>
        <a:srgbClr val="FFFFFF"/>
      </a:lt1>
      <a:dk2>
        <a:srgbClr val="1B282F"/>
      </a:dk2>
      <a:lt2>
        <a:srgbClr val="F3F0F0"/>
      </a:lt2>
      <a:accent1>
        <a:srgbClr val="2FB1BB"/>
      </a:accent1>
      <a:accent2>
        <a:srgbClr val="2578C7"/>
      </a:accent2>
      <a:accent3>
        <a:srgbClr val="3747D9"/>
      </a:accent3>
      <a:accent4>
        <a:srgbClr val="6232CA"/>
      </a:accent4>
      <a:accent5>
        <a:srgbClr val="AE37D9"/>
      </a:accent5>
      <a:accent6>
        <a:srgbClr val="C725AE"/>
      </a:accent6>
      <a:hlink>
        <a:srgbClr val="BF483F"/>
      </a:hlink>
      <a:folHlink>
        <a:srgbClr val="7F7F7F"/>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5842</TotalTime>
  <Words>1506</Words>
  <Application>Microsoft Office PowerPoint</Application>
  <PresentationFormat>Widescreen</PresentationFormat>
  <Paragraphs>87</Paragraphs>
  <Slides>16</Slides>
  <Notes>2</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16</vt:i4>
      </vt:variant>
    </vt:vector>
  </HeadingPairs>
  <TitlesOfParts>
    <vt:vector size="23" baseType="lpstr">
      <vt:lpstr>Algerian</vt:lpstr>
      <vt:lpstr>Arial</vt:lpstr>
      <vt:lpstr>Calibri</vt:lpstr>
      <vt:lpstr>Calisto MT</vt:lpstr>
      <vt:lpstr>Open Sans</vt:lpstr>
      <vt:lpstr>Univers Condensed</vt:lpstr>
      <vt:lpstr>ChronicleVTI</vt:lpstr>
      <vt:lpstr>DIGITAL ARV</vt:lpstr>
      <vt:lpstr> Det viktigste vi kan gjøre for våre etterkomne   er å ikke forlate dette livet   uten å ha gitt dem nøkkelen til fortida    Det er viktig fordi det er også deres historie </vt:lpstr>
      <vt:lpstr>PowerPoint-presentasjon</vt:lpstr>
      <vt:lpstr>PowerPoint-presentasjon</vt:lpstr>
      <vt:lpstr>PowerPoint-presentasjon</vt:lpstr>
      <vt:lpstr>«DIGITAL ARVTAGER» - GOOGLE</vt:lpstr>
      <vt:lpstr>«DIGITAL ARVTAGER» - APPLE</vt:lpstr>
      <vt:lpstr>«DIGITAL ARVTAGER» - FACEBOOK</vt:lpstr>
      <vt:lpstr>«DIGITAL ARVTAGER» - ANDRE</vt:lpstr>
      <vt:lpstr>fremtidsfullmakt</vt:lpstr>
      <vt:lpstr>Fremtidsfullmakt kontra vergemål</vt:lpstr>
      <vt:lpstr>Hvorfor?</vt:lpstr>
      <vt:lpstr>Absolutte krav til fremtidsfullmakt</vt:lpstr>
      <vt:lpstr>Fremtidsfullmakt bør inneholde:</vt:lpstr>
      <vt:lpstr>Hva skal fremtidsfullmakt regulere?</vt:lpstr>
      <vt:lpstr>Stadfeste, oppbevaring m.m.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ARV</dc:title>
  <dc:creator>Joop Cuppen</dc:creator>
  <cp:lastModifiedBy>Joop Cuppen</cp:lastModifiedBy>
  <cp:revision>2</cp:revision>
  <dcterms:created xsi:type="dcterms:W3CDTF">2022-01-24T15:14:56Z</dcterms:created>
  <dcterms:modified xsi:type="dcterms:W3CDTF">2022-05-10T08:20:10Z</dcterms:modified>
</cp:coreProperties>
</file>