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omments/modernComment_160_5069ED5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147483378" r:id="rId5"/>
    <p:sldId id="298" r:id="rId6"/>
    <p:sldId id="306" r:id="rId7"/>
    <p:sldId id="2147198787" r:id="rId8"/>
    <p:sldId id="421" r:id="rId9"/>
    <p:sldId id="2147199536" r:id="rId10"/>
    <p:sldId id="397" r:id="rId11"/>
    <p:sldId id="2147483379" r:id="rId12"/>
    <p:sldId id="282" r:id="rId13"/>
    <p:sldId id="366" r:id="rId14"/>
    <p:sldId id="451" r:id="rId15"/>
    <p:sldId id="2147483350" r:id="rId16"/>
    <p:sldId id="305" r:id="rId17"/>
    <p:sldId id="454" r:id="rId18"/>
    <p:sldId id="367" r:id="rId19"/>
    <p:sldId id="368" r:id="rId20"/>
    <p:sldId id="2147483381" r:id="rId21"/>
    <p:sldId id="358" r:id="rId22"/>
    <p:sldId id="448" r:id="rId23"/>
    <p:sldId id="2147483385" r:id="rId24"/>
    <p:sldId id="442" r:id="rId25"/>
    <p:sldId id="352" r:id="rId26"/>
    <p:sldId id="2147483382" r:id="rId27"/>
    <p:sldId id="281" r:id="rId28"/>
    <p:sldId id="665" r:id="rId29"/>
    <p:sldId id="372" r:id="rId30"/>
    <p:sldId id="2147483300" r:id="rId31"/>
    <p:sldId id="2147483348" r:id="rId32"/>
    <p:sldId id="756" r:id="rId33"/>
    <p:sldId id="273" r:id="rId34"/>
    <p:sldId id="268" r:id="rId35"/>
    <p:sldId id="274" r:id="rId36"/>
    <p:sldId id="750" r:id="rId37"/>
    <p:sldId id="376" r:id="rId38"/>
    <p:sldId id="2147483386" r:id="rId39"/>
    <p:sldId id="360" r:id="rId40"/>
    <p:sldId id="2147483356" r:id="rId41"/>
    <p:sldId id="2147483374" r:id="rId42"/>
    <p:sldId id="257" r:id="rId43"/>
  </p:sldIdLst>
  <p:sldSz cx="12192000" cy="6858000"/>
  <p:notesSz cx="6669088" cy="97536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9B9D52DD-1D18-46BC-8EFF-375EE5178C48}">
          <p14:sldIdLst/>
        </p14:section>
        <p14:section name="Innledning" id="{F52A7AE3-6575-45B5-B932-624A5804AF9A}">
          <p14:sldIdLst>
            <p14:sldId id="2147483378"/>
            <p14:sldId id="298"/>
            <p14:sldId id="306"/>
            <p14:sldId id="2147198787"/>
            <p14:sldId id="421"/>
            <p14:sldId id="2147199536"/>
            <p14:sldId id="397"/>
            <p14:sldId id="2147483379"/>
            <p14:sldId id="282"/>
            <p14:sldId id="366"/>
            <p14:sldId id="451"/>
            <p14:sldId id="2147483350"/>
            <p14:sldId id="305"/>
            <p14:sldId id="454"/>
            <p14:sldId id="367"/>
            <p14:sldId id="368"/>
            <p14:sldId id="2147483381"/>
            <p14:sldId id="358"/>
            <p14:sldId id="448"/>
            <p14:sldId id="2147483385"/>
            <p14:sldId id="442"/>
            <p14:sldId id="352"/>
            <p14:sldId id="2147483382"/>
            <p14:sldId id="281"/>
          </p14:sldIdLst>
        </p14:section>
        <p14:section name="Digitalisering og virtuelt sykehus" id="{7BEA6047-3792-4A72-A4C7-A91A62EC3BDB}">
          <p14:sldIdLst>
            <p14:sldId id="665"/>
            <p14:sldId id="372"/>
            <p14:sldId id="2147483300"/>
            <p14:sldId id="2147483348"/>
          </p14:sldIdLst>
        </p14:section>
        <p14:section name="Kunstig intelligens" id="{5CC2247D-A3C9-4779-A77C-01E113488BDF}">
          <p14:sldIdLst>
            <p14:sldId id="756"/>
            <p14:sldId id="273"/>
            <p14:sldId id="268"/>
            <p14:sldId id="274"/>
            <p14:sldId id="750"/>
            <p14:sldId id="376"/>
            <p14:sldId id="2147483386"/>
            <p14:sldId id="360"/>
            <p14:sldId id="2147483356"/>
            <p14:sldId id="2147483374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FEF21E-E6FC-3690-B642-E75ED510836F}" name="Thomas Iversen" initials="TI" userId="S::thoive@vestreviken.no::b8c566f8-12d5-441b-9a35-c62904f17c18" providerId="AD"/>
  <p188:author id="{BC03464B-D87A-FCBE-C42A-85D28EB56B47}" name="Kjetil Næssan" initials="KN" userId="S::kjenae@vestreviken.no::ffe6af09-f73d-44d7-a544-45b80661f9ed" providerId="AD"/>
  <p188:author id="{10877C74-4102-C3F3-F293-4CB183C2B921}" name="Anders Johan Debes" initials="AD" userId="S::anddeb@vestreviken.no::23b5e0dc-e796-48c4-a6d8-1356d1284e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FE05F9-08FE-4CA3-91CD-83663517DCE7}" v="11" dt="2025-06-04T09:30:08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F56-4F80-831C-89C1A207B171}"/>
              </c:ext>
            </c:extLst>
          </c:dPt>
          <c:dPt>
            <c:idx val="1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F56-4F80-831C-89C1A207B171}"/>
              </c:ext>
            </c:extLst>
          </c:dPt>
          <c:dPt>
            <c:idx val="2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F56-4F80-831C-89C1A207B171}"/>
              </c:ext>
            </c:extLst>
          </c:dPt>
          <c:dPt>
            <c:idx val="3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F56-4F80-831C-89C1A207B171}"/>
              </c:ext>
            </c:extLst>
          </c:dPt>
          <c:dLbls>
            <c:dLbl>
              <c:idx val="0"/>
              <c:layout>
                <c:manualLayout>
                  <c:x val="8.190988970839444E-2"/>
                  <c:y val="5.975503473763117E-2"/>
                </c:manualLayout>
              </c:layout>
              <c:spPr>
                <a:solidFill>
                  <a:srgbClr val="FFFFFF"/>
                </a:solidFill>
                <a:ln>
                  <a:solidFill>
                    <a:srgbClr val="5599EE">
                      <a:tint val="58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6336771491802389"/>
                      <c:h val="0.188963089462366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F56-4F80-831C-89C1A207B171}"/>
                </c:ext>
              </c:extLst>
            </c:dLbl>
            <c:dLbl>
              <c:idx val="1"/>
              <c:layout>
                <c:manualLayout>
                  <c:x val="2.2137808029295814E-2"/>
                  <c:y val="0.21729064655730121"/>
                </c:manualLayout>
              </c:layout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56-4F80-831C-89C1A207B171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1BACE6-FF9B-4701-8FCC-B452CA4F9EB0}" type="CATEGORYNAME">
                      <a:rPr lang="nb-NO" sz="2000" baseline="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[KATEGORINAVN]</a:t>
                    </a:fld>
                    <a:r>
                      <a:rPr lang="nb-NO" sz="20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362CA9A7-80C4-4E85-9D56-3B0C36BB753B}" type="PERCENTAGE">
                      <a:rPr lang="nb-NO" sz="2000" baseline="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[PROSENT]</a:t>
                    </a:fld>
                    <a:endParaRPr lang="nb-NO" sz="20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F56-4F80-831C-89C1A207B171}"/>
                </c:ext>
              </c:extLst>
            </c:dLbl>
            <c:dLbl>
              <c:idx val="3"/>
              <c:layout>
                <c:manualLayout>
                  <c:x val="0.16381977941678902"/>
                  <c:y val="6.5187193967190291E-2"/>
                </c:manualLayout>
              </c:layout>
              <c:spPr>
                <a:solidFill>
                  <a:srgbClr val="FFFFFF"/>
                </a:solidFill>
                <a:ln>
                  <a:solidFill>
                    <a:srgbClr val="5599EE">
                      <a:tint val="58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BF56-4F80-831C-89C1A207B171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5599EE">
                    <a:tint val="58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'Ark1'!$A$2:$A$5</c:f>
              <c:strCache>
                <c:ptCount val="4"/>
                <c:pt idx="0">
                  <c:v>Ønsker fysisk time</c:v>
                </c:pt>
                <c:pt idx="1">
                  <c:v>Vet ikke</c:v>
                </c:pt>
                <c:pt idx="2">
                  <c:v>Ønsker å bli ringt</c:v>
                </c:pt>
                <c:pt idx="3">
                  <c:v>Har ikke behov for kontakt</c:v>
                </c:pt>
              </c:strCache>
            </c:strRef>
          </c:cat>
          <c:val>
            <c:numRef>
              <c:f>'Ark1'!$B$2:$B$5</c:f>
              <c:numCache>
                <c:formatCode>0%</c:formatCode>
                <c:ptCount val="4"/>
                <c:pt idx="0">
                  <c:v>0.08</c:v>
                </c:pt>
                <c:pt idx="1">
                  <c:v>0.19</c:v>
                </c:pt>
                <c:pt idx="2">
                  <c:v>0.11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56-4F80-831C-89C1A207B17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60_5069E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F5D59C-7694-40A8-880B-612726B6CBED}" authorId="{A453E775-5688-14BA-CDED-81715165AD03}" created="2023-05-31T17:01:07.205">
    <pc:sldMkLst xmlns:pc="http://schemas.microsoft.com/office/powerpoint/2013/main/command">
      <pc:docMk/>
      <pc:sldMk cId="4042079092" sldId="360"/>
    </pc:sldMkLst>
    <p188:txBody>
      <a:bodyPr/>
      <a:lstStyle/>
      <a:p>
        <a:r>
          <a:rPr lang="nb-NO"/>
          <a:t>Denne bør deles i to, går raskere å lese.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13FEC-6441-41FE-B71E-7C038783DEDB}" type="datetimeFigureOut">
              <a:rPr lang="nb-NO" smtClean="0"/>
              <a:t>10.06.2025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B9225-5781-448A-AF71-917F9E0B70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843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ET halmstrå i krisetider</a:t>
            </a:r>
          </a:p>
          <a:p>
            <a:endParaRPr lang="nb-NO" dirty="0"/>
          </a:p>
          <a:p>
            <a:r>
              <a:rPr lang="nb-NO" dirty="0"/>
              <a:t>Brukermedvirkning og uønsket variasjon </a:t>
            </a:r>
            <a:br>
              <a:rPr lang="nb-NO" dirty="0"/>
            </a:br>
            <a:r>
              <a:rPr lang="nb-NO" dirty="0"/>
              <a:t>– hva formidler vi til pasientene?</a:t>
            </a:r>
          </a:p>
          <a:p>
            <a:endParaRPr lang="nb-NO" dirty="0"/>
          </a:p>
          <a:p>
            <a:pPr lvl="1"/>
            <a:r>
              <a:rPr lang="nb-NO" sz="2667" dirty="0"/>
              <a:t>Helseatlas</a:t>
            </a:r>
          </a:p>
          <a:p>
            <a:pPr lvl="1"/>
            <a:r>
              <a:rPr lang="nb-NO" sz="2667" dirty="0"/>
              <a:t>Kvalitetsregistre</a:t>
            </a:r>
          </a:p>
          <a:p>
            <a:pPr lvl="1"/>
            <a:r>
              <a:rPr lang="nb-NO" sz="2667" dirty="0"/>
              <a:t>Kloke valg</a:t>
            </a:r>
          </a:p>
          <a:p>
            <a:pPr lvl="1"/>
            <a:r>
              <a:rPr lang="nb-NO" sz="2667" dirty="0"/>
              <a:t>Rett til valg av behandlingssted</a:t>
            </a:r>
          </a:p>
          <a:p>
            <a:pPr lvl="1"/>
            <a:r>
              <a:rPr lang="nb-NO" sz="2667" dirty="0"/>
              <a:t>Digitale løsninger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081F6-02A6-4177-B1E7-E13774225EE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008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Husk at DHO er </a:t>
            </a:r>
            <a:r>
              <a:rPr lang="en-US" err="1">
                <a:cs typeface="Calibri"/>
              </a:rPr>
              <a:t>mer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enn</a:t>
            </a:r>
            <a:r>
              <a:rPr lang="en-US">
                <a:cs typeface="Calibri"/>
              </a:rPr>
              <a:t> bare PRO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fjernmonitorering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7D62-7756-47DB-BDD5-57E8CF5EB8F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603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3FDA5-3862-C143-89D5-9DD431B490C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285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51E67-754F-4001-B4D0-A2A076171E62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285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Wes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6B9EA-87EF-47CF-B826-9C4389C4628B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54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/>
              <a:t>Så da</a:t>
            </a:r>
            <a:r>
              <a:rPr lang="nb-NO" sz="1200" baseline="0"/>
              <a:t> </a:t>
            </a:r>
            <a:r>
              <a:rPr lang="nb-NO" sz="1200"/>
              <a:t>satte vi i gang med å gå opp løypa.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36B3A-F0E2-406C-8CE6-D9633D54EEF7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755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dirty="0"/>
              <a:t>Vi tror at riktig bruk av moderne teknologi og KI er en av løsningene for å kunne møte fremtidens utfordringer, hvor stadig tyngre diagnostikk må håndteres med mindre ressurser per pasient. På den måten kan vi levere like gode, eller bedre helsetjenester i fremtiden, som vi kan i dag. </a:t>
            </a:r>
            <a:br>
              <a:rPr lang="nb-NO" dirty="0">
                <a:ea typeface="Calibri"/>
                <a:cs typeface="+mn-lt"/>
              </a:rPr>
            </a:br>
            <a:br>
              <a:rPr lang="nb-NO" dirty="0">
                <a:cs typeface="+mn-lt"/>
              </a:rPr>
            </a:br>
            <a:r>
              <a:rPr lang="nb-NO" dirty="0"/>
              <a:t>Målet vårt er å: 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b-NO" dirty="0">
                <a:ea typeface="Calibri" panose="020F0502020204030204"/>
                <a:cs typeface="Calibri" panose="020F0502020204030204"/>
              </a:rPr>
              <a:t>Frigjøre helsepersonell, slik at vi kan prioritere de pasientene som trenger det mest. 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b-NO" dirty="0">
                <a:ea typeface="Calibri" panose="020F0502020204030204"/>
                <a:cs typeface="Calibri" panose="020F0502020204030204"/>
              </a:rPr>
              <a:t>Forbedre arbeidshverdagen – slik at vi beholder ansatte, og lage et attraktivt sted å jobbe</a:t>
            </a:r>
            <a:br>
              <a:rPr lang="nb-NO" dirty="0">
                <a:ea typeface="Calibri" panose="020F0502020204030204"/>
                <a:cs typeface="+mn-lt"/>
              </a:rPr>
            </a:br>
            <a:endParaRPr lang="nb-NO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C6485-9ECC-4638-A626-39B18B5A12D0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56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36B3A-F0E2-406C-8CE6-D9633D54EEF7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06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t="11544" r="3631" b="13383"/>
          <a:stretch/>
        </p:blipFill>
        <p:spPr>
          <a:xfrm>
            <a:off x="5596759" y="2254469"/>
            <a:ext cx="6455979" cy="2617076"/>
          </a:xfrm>
          <a:prstGeom prst="rect">
            <a:avLst/>
          </a:prstGeom>
        </p:spPr>
      </p:pic>
      <p:sp>
        <p:nvSpPr>
          <p:cNvPr id="7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  <p:sp>
        <p:nvSpPr>
          <p:cNvPr id="5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4267" y="2405582"/>
            <a:ext cx="4832213" cy="360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684268" y="2973666"/>
            <a:ext cx="4832212" cy="1165197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684266" y="4277227"/>
            <a:ext cx="4832213" cy="35493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0">
                <a:solidFill>
                  <a:srgbClr val="000000"/>
                </a:solidFill>
              </a:defRPr>
            </a:lvl2pPr>
            <a:lvl3pPr marL="914400" indent="0">
              <a:buNone/>
              <a:defRPr sz="1600" b="0">
                <a:solidFill>
                  <a:srgbClr val="000000"/>
                </a:solidFill>
              </a:defRPr>
            </a:lvl3pPr>
            <a:lvl4pPr marL="1371600" indent="0">
              <a:buNone/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navn og dato</a:t>
            </a:r>
          </a:p>
        </p:txBody>
      </p:sp>
    </p:spTree>
    <p:extLst>
      <p:ext uri="{BB962C8B-B14F-4D97-AF65-F5344CB8AC3E}">
        <p14:creationId xmlns:p14="http://schemas.microsoft.com/office/powerpoint/2010/main" val="119030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58472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4267" y="2405582"/>
            <a:ext cx="6537609" cy="360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684267" y="2973666"/>
            <a:ext cx="6537609" cy="1165197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6700" y="1995738"/>
            <a:ext cx="43053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1206498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ide blå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4267" y="2405582"/>
            <a:ext cx="6537609" cy="360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5" name="Tittel 1"/>
          <p:cNvSpPr>
            <a:spLocks noGrp="1"/>
          </p:cNvSpPr>
          <p:nvPr>
            <p:ph type="ctrTitle"/>
          </p:nvPr>
        </p:nvSpPr>
        <p:spPr>
          <a:xfrm>
            <a:off x="684267" y="2973666"/>
            <a:ext cx="6537609" cy="1165197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Bild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6700" y="1986213"/>
            <a:ext cx="43053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3738248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64" y="2527423"/>
            <a:ext cx="6367891" cy="1470982"/>
          </a:xfrm>
          <a:prstGeom prst="rect">
            <a:avLst/>
          </a:prstGeom>
        </p:spPr>
      </p:pic>
      <p:sp>
        <p:nvSpPr>
          <p:cNvPr id="4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2288871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11363864" cy="4516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støttetittel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0907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C714920-6120-48B1-A222-76CE7724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F0B2-3CEC-41D2-B4F8-E7804DDB84C1}" type="datetimeFigureOut">
              <a:rPr lang="nb-NO" smtClean="0"/>
              <a:t>10.06.2025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6A89A8C-0976-4131-AE94-EE52C856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2EB284B-B5CF-4E4E-A878-32115EAD1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D28F-11B9-4E42-A1D3-1E27F43ABD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1304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.2 Tekst og bilde (fleksible størrel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idx="15" hasCustomPrompt="1"/>
          </p:nvPr>
        </p:nvSpPr>
        <p:spPr>
          <a:xfrm>
            <a:off x="7236994" y="0"/>
            <a:ext cx="4955006" cy="630454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bilde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6655544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12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6595386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støttetittel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4841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11363864" cy="4516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støttetittel</a:t>
            </a:r>
          </a:p>
          <a:p>
            <a:endParaRPr lang="nb-NO"/>
          </a:p>
        </p:txBody>
      </p:sp>
      <p:sp>
        <p:nvSpPr>
          <p:cNvPr id="6" name="Plassholder f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7"/>
            <a:ext cx="2943225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2580995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268592"/>
            <a:ext cx="12192000" cy="589915"/>
          </a:xfrm>
          <a:custGeom>
            <a:avLst/>
            <a:gdLst/>
            <a:ahLst/>
            <a:cxnLst/>
            <a:rect l="l" t="t" r="r" b="b"/>
            <a:pathLst>
              <a:path w="12192000" h="589915">
                <a:moveTo>
                  <a:pt x="0" y="589406"/>
                </a:moveTo>
                <a:lnTo>
                  <a:pt x="12192000" y="589406"/>
                </a:lnTo>
                <a:lnTo>
                  <a:pt x="12192000" y="0"/>
                </a:lnTo>
                <a:lnTo>
                  <a:pt x="0" y="0"/>
                </a:lnTo>
                <a:lnTo>
                  <a:pt x="0" y="589406"/>
                </a:lnTo>
                <a:close/>
              </a:path>
            </a:pathLst>
          </a:custGeom>
          <a:solidFill>
            <a:srgbClr val="A7C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26859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013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2"/>
          <p:cNvSpPr>
            <a:spLocks noGrp="1"/>
          </p:cNvSpPr>
          <p:nvPr>
            <p:ph idx="15" hasCustomPrompt="1"/>
          </p:nvPr>
        </p:nvSpPr>
        <p:spPr>
          <a:xfrm>
            <a:off x="6215314" y="1606216"/>
            <a:ext cx="5585622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legge til en støttetittel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5699033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10" name="Plassholder f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449104" y="6443507"/>
            <a:ext cx="2943225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375019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11363864" cy="4516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6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1087353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2 Tekst og bilde (fleksible størrel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idx="15" hasCustomPrompt="1"/>
          </p:nvPr>
        </p:nvSpPr>
        <p:spPr>
          <a:xfrm>
            <a:off x="7236994" y="0"/>
            <a:ext cx="4955006" cy="630454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bilde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6655544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12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6595386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støttetittel</a:t>
            </a:r>
          </a:p>
          <a:p>
            <a:endParaRPr lang="nb-NO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449104" y="6443507"/>
            <a:ext cx="2943225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499366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9B1-D814-45AE-8799-9B3E6A131457}" type="datetimeFigureOut">
              <a:rPr lang="nb-NO" smtClean="0"/>
              <a:t>10.06.2025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CBE4-B161-40B7-AA0F-E292EA502A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01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2"/>
          <p:cNvSpPr>
            <a:spLocks noGrp="1"/>
          </p:cNvSpPr>
          <p:nvPr>
            <p:ph idx="16" hasCustomPrompt="1"/>
          </p:nvPr>
        </p:nvSpPr>
        <p:spPr>
          <a:xfrm>
            <a:off x="6215314" y="1606216"/>
            <a:ext cx="5585622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legge til en støttetittel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5699033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400874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.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legge til en støttetittel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7" hasCustomPrompt="1"/>
          </p:nvPr>
        </p:nvSpPr>
        <p:spPr>
          <a:xfrm>
            <a:off x="6215314" y="2104697"/>
            <a:ext cx="5585622" cy="40122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14" name="Plassholder for innhold 2"/>
          <p:cNvSpPr>
            <a:spLocks noGrp="1"/>
          </p:cNvSpPr>
          <p:nvPr>
            <p:ph idx="18" hasCustomPrompt="1"/>
          </p:nvPr>
        </p:nvSpPr>
        <p:spPr>
          <a:xfrm>
            <a:off x="437072" y="2104697"/>
            <a:ext cx="5699033" cy="40122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15" name="Plassholder for tekst 2"/>
          <p:cNvSpPr>
            <a:spLocks noGrp="1"/>
          </p:cNvSpPr>
          <p:nvPr>
            <p:ph type="body" idx="19" hasCustomPrompt="1"/>
          </p:nvPr>
        </p:nvSpPr>
        <p:spPr>
          <a:xfrm>
            <a:off x="437072" y="1606216"/>
            <a:ext cx="5699033" cy="3723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legge til overskrift</a:t>
            </a:r>
          </a:p>
        </p:txBody>
      </p:sp>
      <p:sp>
        <p:nvSpPr>
          <p:cNvPr id="16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215314" y="1606215"/>
            <a:ext cx="5585622" cy="3723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legge til overskrift</a:t>
            </a:r>
          </a:p>
        </p:txBody>
      </p:sp>
    </p:spTree>
    <p:extLst>
      <p:ext uri="{BB962C8B-B14F-4D97-AF65-F5344CB8AC3E}">
        <p14:creationId xmlns:p14="http://schemas.microsoft.com/office/powerpoint/2010/main" val="395805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2"/>
          <p:cNvSpPr>
            <a:spLocks noGrp="1"/>
          </p:cNvSpPr>
          <p:nvPr>
            <p:ph idx="16" hasCustomPrompt="1"/>
          </p:nvPr>
        </p:nvSpPr>
        <p:spPr>
          <a:xfrm>
            <a:off x="7236994" y="0"/>
            <a:ext cx="4955006" cy="630454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bilde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6655544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6595386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90172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fast stør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B1B7625-83D5-47E3-86DA-528FF870A0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6994" y="0"/>
            <a:ext cx="4955006" cy="631029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6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6655544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6595386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412512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kolonn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6" hasCustomPrompt="1"/>
          </p:nvPr>
        </p:nvSpPr>
        <p:spPr>
          <a:xfrm>
            <a:off x="7236994" y="1606216"/>
            <a:ext cx="4955006" cy="47103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bilde</a:t>
            </a:r>
          </a:p>
        </p:txBody>
      </p:sp>
      <p:sp>
        <p:nvSpPr>
          <p:cNvPr id="14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5" name="Undertittel 2"/>
          <p:cNvSpPr>
            <a:spLocks noGrp="1"/>
          </p:cNvSpPr>
          <p:nvPr>
            <p:ph type="subTitle" idx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3" y="1606216"/>
            <a:ext cx="3190448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17" name="Plassholder for innhold 2"/>
          <p:cNvSpPr>
            <a:spLocks noGrp="1"/>
          </p:cNvSpPr>
          <p:nvPr>
            <p:ph idx="17" hasCustomPrompt="1"/>
          </p:nvPr>
        </p:nvSpPr>
        <p:spPr>
          <a:xfrm>
            <a:off x="3784233" y="1606216"/>
            <a:ext cx="3190448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8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9444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kolonner og bilde m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6" hasCustomPrompt="1"/>
          </p:nvPr>
        </p:nvSpPr>
        <p:spPr>
          <a:xfrm>
            <a:off x="7236994" y="1606216"/>
            <a:ext cx="4955006" cy="47103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bilde</a:t>
            </a:r>
          </a:p>
        </p:txBody>
      </p:sp>
      <p:sp>
        <p:nvSpPr>
          <p:cNvPr id="14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5" name="Undertittel 2"/>
          <p:cNvSpPr>
            <a:spLocks noGrp="1"/>
          </p:cNvSpPr>
          <p:nvPr>
            <p:ph type="subTitle" idx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3" y="2041634"/>
            <a:ext cx="3190448" cy="407535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17" name="Plassholder for innhold 2"/>
          <p:cNvSpPr>
            <a:spLocks noGrp="1"/>
          </p:cNvSpPr>
          <p:nvPr>
            <p:ph idx="17" hasCustomPrompt="1"/>
          </p:nvPr>
        </p:nvSpPr>
        <p:spPr>
          <a:xfrm>
            <a:off x="3784233" y="2041634"/>
            <a:ext cx="3190448" cy="407535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8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9" hasCustomPrompt="1"/>
          </p:nvPr>
        </p:nvSpPr>
        <p:spPr>
          <a:xfrm>
            <a:off x="437072" y="1606216"/>
            <a:ext cx="3190449" cy="3723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Legg til overskrift</a:t>
            </a:r>
          </a:p>
        </p:txBody>
      </p:sp>
      <p:sp>
        <p:nvSpPr>
          <p:cNvPr id="10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3784233" y="1605813"/>
            <a:ext cx="3190448" cy="3723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Legg til overskrift</a:t>
            </a:r>
          </a:p>
        </p:txBody>
      </p:sp>
    </p:spTree>
    <p:extLst>
      <p:ext uri="{BB962C8B-B14F-4D97-AF65-F5344CB8AC3E}">
        <p14:creationId xmlns:p14="http://schemas.microsoft.com/office/powerpoint/2010/main" val="70951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å bakgrund - uthev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12192000" cy="63241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11363864" cy="4516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4000" baseline="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0"/>
            <a:r>
              <a:rPr lang="nb-NO" dirty="0"/>
              <a:t>Legg til tekst</a:t>
            </a:r>
          </a:p>
          <a:p>
            <a:pPr lvl="0"/>
            <a:r>
              <a:rPr lang="nb-NO" dirty="0"/>
              <a:t>Legg til tekst</a:t>
            </a:r>
          </a:p>
        </p:txBody>
      </p:sp>
      <p:sp>
        <p:nvSpPr>
          <p:cNvPr id="6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375214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6311153"/>
            <a:ext cx="12192000" cy="546847"/>
          </a:xfrm>
          <a:prstGeom prst="rect">
            <a:avLst/>
          </a:prstGeom>
          <a:solidFill>
            <a:srgbClr val="003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80" y="6442806"/>
            <a:ext cx="1464709" cy="3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6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5" r:id="rId5"/>
    <p:sldLayoutId id="2147483657" r:id="rId6"/>
    <p:sldLayoutId id="2147483653" r:id="rId7"/>
    <p:sldLayoutId id="2147483673" r:id="rId8"/>
    <p:sldLayoutId id="2147483674" r:id="rId9"/>
    <p:sldLayoutId id="2147483659" r:id="rId10"/>
    <p:sldLayoutId id="2147483651" r:id="rId11"/>
    <p:sldLayoutId id="2147483654" r:id="rId12"/>
    <p:sldLayoutId id="2147483656" r:id="rId13"/>
    <p:sldLayoutId id="2147483676" r:id="rId14"/>
    <p:sldLayoutId id="2147483677" r:id="rId15"/>
    <p:sldLayoutId id="2147483680" r:id="rId16"/>
    <p:sldLayoutId id="2147483681" r:id="rId17"/>
    <p:sldLayoutId id="2147483682" r:id="rId18"/>
    <p:sldLayoutId id="2147483683" r:id="rId19"/>
    <p:sldLayoutId id="2147483685" r:id="rId20"/>
    <p:sldLayoutId id="214748368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0_5069ED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8D19C9B9-D68A-7A2A-9F8B-B73B2F9F53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Seniornett 4. juni 2025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838668D-90AE-4605-22CD-4C67D40D40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Vestre Viken helseforetak</a:t>
            </a:r>
            <a:br>
              <a:rPr lang="nb-NO" dirty="0"/>
            </a:br>
            <a:r>
              <a:rPr lang="nb-NO" dirty="0"/>
              <a:t>Hva skjer der?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sz="1600" dirty="0"/>
              <a:t>Anne-Lise Kristensen, avdelingssjef </a:t>
            </a:r>
            <a:br>
              <a:rPr lang="nb-NO" sz="1600" dirty="0"/>
            </a:br>
            <a:r>
              <a:rPr lang="nb-NO" sz="1600" dirty="0"/>
              <a:t>Avdeling for samhandling, brukermedvirkning og helsekompetanse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B2B8007-5C20-0AE4-F906-B618A48A32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</p:spTree>
    <p:extLst>
      <p:ext uri="{BB962C8B-B14F-4D97-AF65-F5344CB8AC3E}">
        <p14:creationId xmlns:p14="http://schemas.microsoft.com/office/powerpoint/2010/main" val="3166107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62274-C907-E571-D556-93166416D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err="1">
                <a:cs typeface="Calibri"/>
              </a:rPr>
              <a:t>Digitale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helsetjenester</a:t>
            </a:r>
            <a:r>
              <a:rPr lang="en-US" sz="3200">
                <a:cs typeface="Calibri"/>
              </a:rPr>
              <a:t> – </a:t>
            </a:r>
            <a:r>
              <a:rPr lang="en-US" sz="3200" err="1">
                <a:cs typeface="Calibri"/>
              </a:rPr>
              <a:t>en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ny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måte</a:t>
            </a:r>
            <a:r>
              <a:rPr lang="en-US" sz="3200">
                <a:cs typeface="Calibri"/>
              </a:rPr>
              <a:t> å </a:t>
            </a:r>
            <a:r>
              <a:rPr lang="en-US" sz="3200" err="1">
                <a:cs typeface="Calibri"/>
              </a:rPr>
              <a:t>levere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helsetjenestene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på</a:t>
            </a:r>
            <a:endParaRPr lang="en-US" sz="320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C1FE4-0539-5719-7B6B-25B137D4ADB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7524" y="1335829"/>
            <a:ext cx="11363864" cy="4996112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endParaRPr lang="nb-NO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Brukerstyrt oppfølging - pasienten er aktiv medspiller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Ny organisering</a:t>
            </a:r>
            <a:endParaRPr lang="en-US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Nye roller</a:t>
            </a:r>
            <a:endParaRPr lang="en-US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Nye oppgaver og ansvarsområder </a:t>
            </a:r>
            <a:endParaRPr lang="en-US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Nye rutiner og prosedyrer</a:t>
            </a:r>
            <a:endParaRPr lang="en-US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Nye måter å samhandle på</a:t>
            </a:r>
            <a:endParaRPr lang="en-US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endParaRPr lang="nb-NO" sz="2800">
              <a:solidFill>
                <a:srgbClr val="00338D"/>
              </a:solidFill>
              <a:latin typeface="Cambria"/>
              <a:ea typeface="Cambri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B8318-26AC-54B5-8A8B-EEF70DE53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8B2D898-18D8-03A4-EDC9-85B04054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657" y="2496500"/>
            <a:ext cx="6258232" cy="33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79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5BD5AA5-5C86-08CF-9372-082EFEF8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Digitalisering påvirker også de ansatte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36D6AA60-8934-178D-A40B-31CD31ACE2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769ECA0-32C8-6D3F-66B4-EC30AB1A66A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i="1" dirty="0"/>
              <a:t>Kan gi:</a:t>
            </a:r>
          </a:p>
          <a:p>
            <a:r>
              <a:rPr lang="nb-NO" dirty="0"/>
              <a:t>Økt effektivitet</a:t>
            </a:r>
          </a:p>
          <a:p>
            <a:r>
              <a:rPr lang="nb-NO" dirty="0"/>
              <a:t>Økt tilgjengelighet</a:t>
            </a:r>
          </a:p>
          <a:p>
            <a:r>
              <a:rPr lang="nb-NO" dirty="0"/>
              <a:t>Endringer i arbeidsoppgaver</a:t>
            </a:r>
          </a:p>
          <a:p>
            <a:r>
              <a:rPr lang="nb-NO" dirty="0"/>
              <a:t>Krav til ny kunnskap/kompetanse</a:t>
            </a:r>
          </a:p>
          <a:p>
            <a:r>
              <a:rPr lang="nb-NO" sz="2000" dirty="0"/>
              <a:t>Avlaster helsetjenesten og kan frigi personell til andre gjøremål.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r>
              <a:rPr lang="nb-NO" dirty="0"/>
              <a:t>Innovasjon kan drukne i drift</a:t>
            </a:r>
          </a:p>
          <a:p>
            <a:r>
              <a:rPr lang="nb-NO" dirty="0"/>
              <a:t>Tilgang på utstyr, dårlig utstyr, hakkete linje </a:t>
            </a:r>
          </a:p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EBCE8F9-96DD-ABA7-2B54-B9A95B0114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86315AD-E7F8-81D3-D3A7-8F0BF48E86EE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265522" y="1291713"/>
            <a:ext cx="5926478" cy="48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58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889CB6-4BEA-9F52-6AB7-88A1EE16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5015F46-3BC4-D051-67D2-CA45AA44F76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AF1491A7-74AA-4785-2B2E-D76928A86A1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1233812" y="68171"/>
            <a:ext cx="8745121" cy="619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579BD94-8B03-DF38-E171-2C7BE2791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Grafikk 8" descr="Markør med heldekkende fyll">
            <a:extLst>
              <a:ext uri="{FF2B5EF4-FFF2-40B4-BE49-F238E27FC236}">
                <a16:creationId xmlns:a16="http://schemas.microsoft.com/office/drawing/2014/main" id="{DCA501B6-ABF5-3502-6389-F50DB4A57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8384" y="4617920"/>
            <a:ext cx="914400" cy="914400"/>
          </a:xfrm>
          <a:prstGeom prst="rect">
            <a:avLst/>
          </a:prstGeom>
        </p:spPr>
      </p:pic>
      <p:pic>
        <p:nvPicPr>
          <p:cNvPr id="11" name="Grafikk 10" descr="Mus med heldekkende fyll">
            <a:extLst>
              <a:ext uri="{FF2B5EF4-FFF2-40B4-BE49-F238E27FC236}">
                <a16:creationId xmlns:a16="http://schemas.microsoft.com/office/drawing/2014/main" id="{52871E2C-70BD-1B69-B2C1-D29A4EC3A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6791" y="4407547"/>
            <a:ext cx="1694145" cy="16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30" t="-27015" r="1096" b="27015"/>
          <a:stretch/>
        </p:blipFill>
        <p:spPr>
          <a:xfrm>
            <a:off x="609601" y="480362"/>
            <a:ext cx="10415057" cy="462025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/>
              <a:t>Hjemme når du kan, på sykehus når du må!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715306" y="4965171"/>
            <a:ext cx="384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Aktiv involvering av pasienter i behandling og oppfølging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4943872" y="4965171"/>
            <a:ext cx="3072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Tidspunkt og type kontakt tilpasses pasientenes behov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8340456" y="5032893"/>
            <a:ext cx="3072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Helsetjenester der pasientene er</a:t>
            </a:r>
          </a:p>
        </p:txBody>
      </p:sp>
      <p:sp>
        <p:nvSpPr>
          <p:cNvPr id="10" name="Undertittel 9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5121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40805" y="245960"/>
            <a:ext cx="10972800" cy="1143000"/>
          </a:xfrm>
        </p:spPr>
        <p:txBody>
          <a:bodyPr/>
          <a:lstStyle/>
          <a:p>
            <a:r>
              <a:rPr lang="nb-NO" dirty="0"/>
              <a:t>Brukerstyring – sykehus når du trenger det </a:t>
            </a:r>
          </a:p>
        </p:txBody>
      </p:sp>
      <p:grpSp>
        <p:nvGrpSpPr>
          <p:cNvPr id="17" name="Gruppe 16"/>
          <p:cNvGrpSpPr/>
          <p:nvPr/>
        </p:nvGrpSpPr>
        <p:grpSpPr>
          <a:xfrm>
            <a:off x="749147" y="2433637"/>
            <a:ext cx="10773132" cy="3746201"/>
            <a:chOff x="2603819" y="3210783"/>
            <a:chExt cx="6463519" cy="1938918"/>
          </a:xfrm>
        </p:grpSpPr>
        <p:pic>
          <p:nvPicPr>
            <p:cNvPr id="8" name="Bild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7" r="11005"/>
            <a:stretch/>
          </p:blipFill>
          <p:spPr>
            <a:xfrm>
              <a:off x="2603819" y="3225678"/>
              <a:ext cx="924360" cy="893535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368" y="3654796"/>
              <a:ext cx="1003785" cy="782478"/>
            </a:xfrm>
            <a:prstGeom prst="rect">
              <a:avLst/>
            </a:prstGeom>
          </p:spPr>
        </p:pic>
        <p:pic>
          <p:nvPicPr>
            <p:cNvPr id="12" name="Bild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0666" y="3210783"/>
              <a:ext cx="1931262" cy="1742656"/>
            </a:xfrm>
            <a:prstGeom prst="rect">
              <a:avLst/>
            </a:prstGeom>
          </p:spPr>
        </p:pic>
        <p:grpSp>
          <p:nvGrpSpPr>
            <p:cNvPr id="83" name="Gruppe 82"/>
            <p:cNvGrpSpPr/>
            <p:nvPr/>
          </p:nvGrpSpPr>
          <p:grpSpPr>
            <a:xfrm>
              <a:off x="7699417" y="3213509"/>
              <a:ext cx="1367921" cy="1936192"/>
              <a:chOff x="6175417" y="3213508"/>
              <a:chExt cx="1367921" cy="1936192"/>
            </a:xfrm>
          </p:grpSpPr>
          <p:pic>
            <p:nvPicPr>
              <p:cNvPr id="82" name="Bilde 8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9736" y="4225808"/>
                <a:ext cx="843602" cy="687860"/>
              </a:xfrm>
              <a:prstGeom prst="rect">
                <a:avLst/>
              </a:prstGeom>
            </p:spPr>
          </p:pic>
          <p:grpSp>
            <p:nvGrpSpPr>
              <p:cNvPr id="65" name="Gruppe 64"/>
              <p:cNvGrpSpPr/>
              <p:nvPr/>
            </p:nvGrpSpPr>
            <p:grpSpPr>
              <a:xfrm>
                <a:off x="6175417" y="3213508"/>
                <a:ext cx="1182727" cy="1936192"/>
                <a:chOff x="5779166" y="3213508"/>
                <a:chExt cx="1182727" cy="1936192"/>
              </a:xfrm>
            </p:grpSpPr>
            <p:pic>
              <p:nvPicPr>
                <p:cNvPr id="19" name="Bilde 18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79166" y="4095001"/>
                  <a:ext cx="591363" cy="1054699"/>
                </a:xfrm>
                <a:prstGeom prst="rect">
                  <a:avLst/>
                </a:prstGeom>
              </p:spPr>
            </p:pic>
            <p:pic>
              <p:nvPicPr>
                <p:cNvPr id="32" name="Bilde 3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79166" y="3213508"/>
                  <a:ext cx="1182727" cy="85351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Ellipse 1"/>
          <p:cNvSpPr/>
          <p:nvPr/>
        </p:nvSpPr>
        <p:spPr>
          <a:xfrm>
            <a:off x="1476260" y="1388960"/>
            <a:ext cx="535539" cy="572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1</a:t>
            </a:r>
          </a:p>
        </p:txBody>
      </p:sp>
      <p:sp>
        <p:nvSpPr>
          <p:cNvPr id="30" name="Ellipse 29"/>
          <p:cNvSpPr/>
          <p:nvPr/>
        </p:nvSpPr>
        <p:spPr>
          <a:xfrm>
            <a:off x="6352500" y="1388960"/>
            <a:ext cx="535539" cy="572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2</a:t>
            </a:r>
          </a:p>
        </p:txBody>
      </p:sp>
      <p:sp>
        <p:nvSpPr>
          <p:cNvPr id="31" name="Ellipse 30"/>
          <p:cNvSpPr/>
          <p:nvPr/>
        </p:nvSpPr>
        <p:spPr>
          <a:xfrm>
            <a:off x="10074627" y="1388960"/>
            <a:ext cx="535539" cy="572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3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2056871" y="1455001"/>
            <a:ext cx="3449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Spørreskjema i stedet for oppmøte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6863927" y="1492263"/>
            <a:ext cx="174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Sortering av svar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0819238" y="1237315"/>
            <a:ext cx="1001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Kontroll</a:t>
            </a:r>
          </a:p>
          <a:p>
            <a:r>
              <a:rPr lang="nb-NO" dirty="0"/>
              <a:t>bare ved</a:t>
            </a:r>
          </a:p>
          <a:p>
            <a:r>
              <a:rPr lang="nb-NO" dirty="0"/>
              <a:t>behov</a:t>
            </a:r>
          </a:p>
        </p:txBody>
      </p:sp>
    </p:spTree>
    <p:extLst>
      <p:ext uri="{BB962C8B-B14F-4D97-AF65-F5344CB8AC3E}">
        <p14:creationId xmlns:p14="http://schemas.microsoft.com/office/powerpoint/2010/main" val="21016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5"/>
          </p:nvPr>
        </p:nvSpPr>
        <p:spPr>
          <a:xfrm>
            <a:off x="4579815" y="1070708"/>
            <a:ext cx="2963059" cy="4510774"/>
          </a:xfrm>
        </p:spPr>
        <p:txBody>
          <a:bodyPr/>
          <a:lstStyle/>
          <a:p>
            <a:r>
              <a:rPr lang="nb-NO" dirty="0" err="1"/>
              <a:t>Gyn</a:t>
            </a:r>
            <a:r>
              <a:rPr lang="nb-NO" dirty="0"/>
              <a:t> kirurgi</a:t>
            </a:r>
          </a:p>
          <a:p>
            <a:r>
              <a:rPr lang="nb-NO" dirty="0"/>
              <a:t>ØNH oppfølging etter operasjon</a:t>
            </a:r>
          </a:p>
          <a:p>
            <a:r>
              <a:rPr lang="nb-NO" dirty="0"/>
              <a:t>Oppfølging av undervekt hos barn</a:t>
            </a:r>
          </a:p>
          <a:p>
            <a:r>
              <a:rPr lang="nb-NO" dirty="0"/>
              <a:t>Kronisk nyresvikt</a:t>
            </a:r>
          </a:p>
          <a:p>
            <a:r>
              <a:rPr lang="nb-NO" dirty="0"/>
              <a:t>Oppfølging etter ablasjon</a:t>
            </a:r>
          </a:p>
          <a:p>
            <a:r>
              <a:rPr lang="nb-NO" dirty="0"/>
              <a:t>Oppfølging etter elektrokonvertering</a:t>
            </a:r>
            <a:endParaRPr lang="nb-NO" b="1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37072" y="349908"/>
            <a:ext cx="11363864" cy="434818"/>
          </a:xfrm>
        </p:spPr>
        <p:txBody>
          <a:bodyPr>
            <a:normAutofit fontScale="90000"/>
          </a:bodyPr>
          <a:lstStyle/>
          <a:p>
            <a:r>
              <a:rPr lang="nb-NO" dirty="0"/>
              <a:t>Digital hjemmeoppfølging – dette tilbyr vi i dag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4"/>
          </p:nvPr>
        </p:nvSpPr>
        <p:spPr>
          <a:xfrm>
            <a:off x="437072" y="1070708"/>
            <a:ext cx="5699033" cy="5046282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Egenregistrering</a:t>
            </a:r>
          </a:p>
          <a:p>
            <a:r>
              <a:rPr lang="nb-NO" dirty="0"/>
              <a:t>Epilepsi</a:t>
            </a:r>
          </a:p>
          <a:p>
            <a:r>
              <a:rPr lang="nb-NO" dirty="0"/>
              <a:t>Inflammatorisk tarmsykdom (IBD)</a:t>
            </a:r>
          </a:p>
          <a:p>
            <a:r>
              <a:rPr lang="nb-NO" dirty="0"/>
              <a:t>Kne- og hofteproteseoperasjon</a:t>
            </a:r>
          </a:p>
          <a:p>
            <a:r>
              <a:rPr lang="nb-NO" dirty="0" err="1"/>
              <a:t>Hjemmedialyse</a:t>
            </a:r>
            <a:endParaRPr lang="nb-NO" dirty="0"/>
          </a:p>
          <a:p>
            <a:r>
              <a:rPr lang="nb-NO" dirty="0"/>
              <a:t>Premature barn</a:t>
            </a:r>
          </a:p>
          <a:p>
            <a:r>
              <a:rPr lang="nb-NO" dirty="0"/>
              <a:t>KOLS</a:t>
            </a:r>
          </a:p>
          <a:p>
            <a:r>
              <a:rPr lang="nb-NO" dirty="0"/>
              <a:t>Osteoporose</a:t>
            </a:r>
          </a:p>
          <a:p>
            <a:r>
              <a:rPr lang="nb-NO" dirty="0"/>
              <a:t>Hjertesvikt</a:t>
            </a:r>
          </a:p>
          <a:p>
            <a:r>
              <a:rPr lang="nb-NO" dirty="0"/>
              <a:t>Kreft</a:t>
            </a:r>
          </a:p>
          <a:p>
            <a:r>
              <a:rPr lang="nb-NO" dirty="0" err="1"/>
              <a:t>Revma</a:t>
            </a:r>
            <a:r>
              <a:rPr lang="nb-NO" dirty="0"/>
              <a:t> infusjoner</a:t>
            </a:r>
          </a:p>
          <a:p>
            <a:r>
              <a:rPr lang="nb-NO" dirty="0"/>
              <a:t>Osteoporose</a:t>
            </a:r>
          </a:p>
          <a:p>
            <a:r>
              <a:rPr lang="nb-NO" dirty="0"/>
              <a:t>Epilepsi for ungdom</a:t>
            </a:r>
          </a:p>
        </p:txBody>
      </p:sp>
      <p:pic>
        <p:nvPicPr>
          <p:cNvPr id="7" name="Plassholder for innho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567" y="3326095"/>
            <a:ext cx="2327281" cy="2059356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7809685" y="1032134"/>
            <a:ext cx="3206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>
                <a:solidFill>
                  <a:srgbClr val="000714"/>
                </a:solidFill>
              </a:rPr>
              <a:t>Fjernmonitorering</a:t>
            </a:r>
            <a:endParaRPr lang="nb-NO" b="1" dirty="0">
              <a:solidFill>
                <a:srgbClr val="00071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714"/>
                </a:solidFill>
              </a:rPr>
              <a:t>CPAP (pustemaske)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714"/>
                </a:solidFill>
              </a:rPr>
              <a:t>Dialyse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714"/>
                </a:solidFill>
              </a:rPr>
              <a:t>Hjertepasienter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rgbClr val="00071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714"/>
                </a:solidFill>
              </a:rPr>
              <a:t>Oppfølging av sår</a:t>
            </a:r>
          </a:p>
        </p:txBody>
      </p:sp>
    </p:spTree>
    <p:extLst>
      <p:ext uri="{BB962C8B-B14F-4D97-AF65-F5344CB8AC3E}">
        <p14:creationId xmlns:p14="http://schemas.microsoft.com/office/powerpoint/2010/main" val="82493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5"/>
          </p:nvPr>
        </p:nvSpPr>
        <p:spPr>
          <a:xfrm>
            <a:off x="6460657" y="1191126"/>
            <a:ext cx="2963059" cy="4510774"/>
          </a:xfrm>
        </p:spPr>
        <p:txBody>
          <a:bodyPr lIns="91440" tIns="45720" rIns="91440" bIns="45720" anchor="t"/>
          <a:lstStyle/>
          <a:p>
            <a:r>
              <a:rPr lang="nb-NO" dirty="0"/>
              <a:t>Oppfølging før og etter operasjon for </a:t>
            </a:r>
            <a:r>
              <a:rPr lang="nb-NO" dirty="0" err="1"/>
              <a:t>atrose</a:t>
            </a:r>
            <a:endParaRPr lang="nb-NO" dirty="0"/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 err="1"/>
              <a:t>Fjernmonitorering</a:t>
            </a:r>
            <a:endParaRPr lang="nb-NO" b="1" dirty="0"/>
          </a:p>
          <a:p>
            <a:r>
              <a:rPr lang="nb-NO" dirty="0"/>
              <a:t>Diabetes</a:t>
            </a:r>
          </a:p>
          <a:p>
            <a:r>
              <a:rPr lang="nb-NO" dirty="0" err="1"/>
              <a:t>Astmathuner</a:t>
            </a:r>
            <a:endParaRPr lang="nb-NO" dirty="0"/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Digital hjemmeoppfølging – dette er under utvikling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4"/>
          </p:nvPr>
        </p:nvSpPr>
        <p:spPr>
          <a:xfrm>
            <a:off x="566348" y="1136291"/>
            <a:ext cx="6933070" cy="4510774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Egenregistrering</a:t>
            </a:r>
          </a:p>
          <a:p>
            <a:r>
              <a:rPr lang="nb-NO" dirty="0"/>
              <a:t>Diabetes</a:t>
            </a:r>
          </a:p>
          <a:p>
            <a:r>
              <a:rPr lang="nb-NO" dirty="0"/>
              <a:t>Epilepsi – barn</a:t>
            </a:r>
          </a:p>
          <a:p>
            <a:r>
              <a:rPr lang="nb-NO" dirty="0"/>
              <a:t>Kreft (bryst og uro)</a:t>
            </a:r>
          </a:p>
          <a:p>
            <a:r>
              <a:rPr lang="nb-NO" dirty="0" err="1"/>
              <a:t>Prehabilitering</a:t>
            </a:r>
            <a:endParaRPr lang="nb-NO" dirty="0"/>
          </a:p>
          <a:p>
            <a:r>
              <a:rPr lang="nb-NO" dirty="0"/>
              <a:t>Overvekt</a:t>
            </a:r>
          </a:p>
          <a:p>
            <a:r>
              <a:rPr lang="nb-NO" dirty="0"/>
              <a:t>Oppfølging av allergivaksinering</a:t>
            </a:r>
          </a:p>
          <a:p>
            <a:r>
              <a:rPr lang="nb-NO" dirty="0"/>
              <a:t>Oppfølging av hodepine</a:t>
            </a:r>
          </a:p>
          <a:p>
            <a:r>
              <a:rPr lang="nb-NO" dirty="0"/>
              <a:t>Oppfølging av pasienter med </a:t>
            </a:r>
            <a:r>
              <a:rPr lang="nb-NO" dirty="0" err="1"/>
              <a:t>ateroskerose</a:t>
            </a:r>
            <a:endParaRPr lang="nb-NO" dirty="0"/>
          </a:p>
          <a:p>
            <a:r>
              <a:rPr lang="nb-NO" dirty="0"/>
              <a:t>Oppfølging før og etter ryggoperasjon, </a:t>
            </a:r>
            <a:r>
              <a:rPr lang="nb-NO" dirty="0" err="1"/>
              <a:t>inkl</a:t>
            </a:r>
            <a:r>
              <a:rPr lang="nb-NO" dirty="0"/>
              <a:t> henvisning</a:t>
            </a:r>
          </a:p>
          <a:p>
            <a:r>
              <a:rPr lang="nb-NO" dirty="0"/>
              <a:t>Oppfølging av hørsel</a:t>
            </a:r>
          </a:p>
          <a:p>
            <a:r>
              <a:rPr lang="nb-NO" dirty="0"/>
              <a:t>Oppfølging etter ort-operasjoner dagkirurgi</a:t>
            </a:r>
          </a:p>
          <a:p>
            <a:r>
              <a:rPr lang="nb-NO" dirty="0"/>
              <a:t>Digitalisering av prejournal (</a:t>
            </a:r>
            <a:r>
              <a:rPr lang="nb-NO" dirty="0" err="1"/>
              <a:t>gyn</a:t>
            </a:r>
            <a:r>
              <a:rPr lang="nb-NO" dirty="0"/>
              <a:t> er pilot)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11" y="3196423"/>
            <a:ext cx="2650162" cy="27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97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D3F8D-F7DC-1BF0-D305-F7DF151A1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16492AB9-9347-0471-055D-B99CF439F4AD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13" y="1400438"/>
            <a:ext cx="4954587" cy="3503086"/>
          </a:xfr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D50FC5-E719-CCC8-84FF-EB2E523271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7072" y="1606215"/>
            <a:ext cx="6655544" cy="4685727"/>
          </a:xfrm>
        </p:spPr>
        <p:txBody>
          <a:bodyPr lIns="91440" tIns="45720" rIns="91440" bIns="45720" anchor="t"/>
          <a:lstStyle/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Innbyggerperspektivet – hva ønsker vi når vi ikke er pasienter eller pårørende?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Hva når vi er pasienter?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Når vi er pårørende?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Hvordan bør vi bo når vi blir eldre?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Kan frivilligheten få en annen rolle?</a:t>
            </a:r>
          </a:p>
          <a:p>
            <a:pPr marL="0" indent="0">
              <a:buNone/>
            </a:pPr>
            <a:endParaRPr lang="nb-NO" dirty="0">
              <a:cs typeface="Calibri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5B10874-6229-3CA3-FAD7-B6DACFF68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Hjemmebehandling/ hjemmesykehus</a:t>
            </a:r>
            <a:br>
              <a:rPr lang="nb-NO" dirty="0"/>
            </a:br>
            <a:r>
              <a:rPr lang="nb-NO" dirty="0"/>
              <a:t>Hvordan ser den videre utviklingen ut?</a:t>
            </a:r>
          </a:p>
        </p:txBody>
      </p:sp>
    </p:spTree>
    <p:extLst>
      <p:ext uri="{BB962C8B-B14F-4D97-AF65-F5344CB8AC3E}">
        <p14:creationId xmlns:p14="http://schemas.microsoft.com/office/powerpoint/2010/main" val="1547609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/>
          <p:cNvPicPr>
            <a:picLocks noGrp="1" noChangeAspect="1"/>
          </p:cNvPicPr>
          <p:nvPr>
            <p:ph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56" y="787682"/>
            <a:ext cx="3901759" cy="5516281"/>
          </a:xfrm>
        </p:spPr>
      </p:pic>
      <p:sp>
        <p:nvSpPr>
          <p:cNvPr id="3" name="Plassholder for innhold 2"/>
          <p:cNvSpPr>
            <a:spLocks noGrp="1"/>
          </p:cNvSpPr>
          <p:nvPr>
            <p:ph idx="14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b="1"/>
              <a:t>Dette har vi i dag:</a:t>
            </a:r>
          </a:p>
          <a:p>
            <a:r>
              <a:rPr lang="nb-NO"/>
              <a:t>Videosamtale mellom innringer og 113</a:t>
            </a:r>
            <a:endParaRPr lang="nb-NO">
              <a:cs typeface="Calibri"/>
            </a:endParaRPr>
          </a:p>
          <a:p>
            <a:pPr lvl="1"/>
            <a:r>
              <a:rPr lang="nb-NO"/>
              <a:t>Bilder fra skadested</a:t>
            </a:r>
            <a:endParaRPr lang="nb-NO">
              <a:cs typeface="Calibri"/>
            </a:endParaRPr>
          </a:p>
          <a:p>
            <a:pPr lvl="1"/>
            <a:r>
              <a:rPr lang="nb-NO"/>
              <a:t>Viser skadeomfang</a:t>
            </a:r>
            <a:endParaRPr lang="nb-NO">
              <a:cs typeface="Calibri"/>
            </a:endParaRPr>
          </a:p>
          <a:p>
            <a:pPr lvl="1"/>
            <a:r>
              <a:rPr lang="nb-NO"/>
              <a:t>Mulighet for veiledning</a:t>
            </a:r>
            <a:endParaRPr lang="nb-NO">
              <a:cs typeface="Calibri"/>
            </a:endParaRPr>
          </a:p>
          <a:p>
            <a:pPr lvl="1"/>
            <a:r>
              <a:rPr lang="nb-NO"/>
              <a:t>Riktig valg av ressurser</a:t>
            </a:r>
            <a:endParaRPr lang="nb-NO">
              <a:cs typeface="Calibri"/>
            </a:endParaRPr>
          </a:p>
          <a:p>
            <a:r>
              <a:rPr lang="nb-NO"/>
              <a:t>Videoinformasjon til ambulansepersonell</a:t>
            </a:r>
            <a:endParaRPr lang="nb-NO">
              <a:cs typeface="Calibri"/>
            </a:endParaRPr>
          </a:p>
          <a:p>
            <a:pPr lvl="1"/>
            <a:r>
              <a:rPr lang="nb-NO"/>
              <a:t>Forberedelse til situasjon</a:t>
            </a:r>
            <a:endParaRPr lang="nb-NO">
              <a:cs typeface="Calibri"/>
            </a:endParaRPr>
          </a:p>
          <a:p>
            <a:pPr lvl="1"/>
            <a:r>
              <a:rPr lang="nb-NO"/>
              <a:t>Rådgivning mens de er på vei</a:t>
            </a:r>
            <a:endParaRPr lang="nb-NO">
              <a:cs typeface="Calibri"/>
            </a:endParaRPr>
          </a:p>
          <a:p>
            <a:pPr lvl="1"/>
            <a:endParaRPr lang="nb-NO"/>
          </a:p>
          <a:p>
            <a:pPr marL="0" indent="0">
              <a:buNone/>
            </a:pPr>
            <a:r>
              <a:rPr lang="nb-NO" b="1"/>
              <a:t>Mulig fremtidsbilde:</a:t>
            </a:r>
            <a:endParaRPr lang="nb-NO" b="1">
              <a:cs typeface="Calibri"/>
            </a:endParaRPr>
          </a:p>
          <a:p>
            <a:r>
              <a:rPr lang="nb-NO"/>
              <a:t>Bruk i flere tilfeller</a:t>
            </a:r>
            <a:endParaRPr lang="nb-NO">
              <a:cs typeface="Calibri"/>
            </a:endParaRPr>
          </a:p>
          <a:p>
            <a:r>
              <a:rPr lang="nb-NO"/>
              <a:t>Bruk av løsningen av andre (f.eks. Legevakt)</a:t>
            </a:r>
            <a:endParaRPr lang="nb-NO">
              <a:cs typeface="Calibri"/>
            </a:endParaRPr>
          </a:p>
          <a:p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Video-AMK (Nødsentral 113)</a:t>
            </a: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r>
              <a:rPr lang="nb-NO">
                <a:ea typeface="+mn-lt"/>
                <a:cs typeface="+mn-lt"/>
              </a:rPr>
              <a:t>Vestre Vikens virtuelle sykehus</a:t>
            </a:r>
          </a:p>
        </p:txBody>
      </p:sp>
    </p:spTree>
    <p:extLst>
      <p:ext uri="{BB962C8B-B14F-4D97-AF65-F5344CB8AC3E}">
        <p14:creationId xmlns:p14="http://schemas.microsoft.com/office/powerpoint/2010/main" val="4011007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Testbed</a:t>
            </a:r>
            <a:r>
              <a:rPr lang="nb-NO" dirty="0"/>
              <a:t> - én vei inn for næringslivet</a:t>
            </a:r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Samarbeid med helsenæringen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4"/>
          </p:nvPr>
        </p:nvSpPr>
        <p:spPr>
          <a:xfrm>
            <a:off x="437072" y="1606216"/>
            <a:ext cx="5682374" cy="4510774"/>
          </a:xfrm>
        </p:spPr>
        <p:txBody>
          <a:bodyPr lIns="91440" tIns="45720" rIns="91440" bIns="45720" anchor="t"/>
          <a:lstStyle/>
          <a:p>
            <a:r>
              <a:rPr lang="nb-NO" dirty="0"/>
              <a:t>Utvikling av «morgendagens» løsninger i tett samarbeid med næringslivet.</a:t>
            </a:r>
          </a:p>
          <a:p>
            <a:r>
              <a:rPr lang="nb-NO" dirty="0"/>
              <a:t>Vurderer alt fra mindre prosjekter til større kliniske studier.</a:t>
            </a:r>
          </a:p>
          <a:p>
            <a:r>
              <a:rPr lang="nb-NO" dirty="0"/>
              <a:t>Vi er effektive på prosess og tar raske avklaringer.</a:t>
            </a:r>
          </a:p>
          <a:p>
            <a:endParaRPr lang="nb-NO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b="1" dirty="0"/>
              <a:t>Vi ønsker samarbeid om uttesting av:</a:t>
            </a:r>
          </a:p>
          <a:p>
            <a:pPr marL="628650" lvl="1" indent="-285750"/>
            <a:r>
              <a:rPr lang="nb-NO" sz="2000" dirty="0"/>
              <a:t>Produkter/løsninger</a:t>
            </a:r>
          </a:p>
          <a:p>
            <a:pPr marL="628650" lvl="1" indent="-285750"/>
            <a:r>
              <a:rPr lang="nb-NO" sz="2000" dirty="0"/>
              <a:t>Prosesser/arbeidsflyt</a:t>
            </a:r>
          </a:p>
          <a:p>
            <a:pPr marL="628650" lvl="1" indent="-285750"/>
            <a:r>
              <a:rPr lang="nb-NO" sz="2000" dirty="0"/>
              <a:t>Legemidler</a:t>
            </a:r>
          </a:p>
          <a:p>
            <a:pPr marL="628650" lvl="1" indent="-285750"/>
            <a:r>
              <a:rPr lang="nb-NO" sz="2000" dirty="0"/>
              <a:t>Medisinsk utstyr</a:t>
            </a:r>
          </a:p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testbed@vestreviken.no</a:t>
            </a:r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46" y="1813169"/>
            <a:ext cx="2559537" cy="2559537"/>
          </a:xfrm>
          <a:prstGeom prst="rect">
            <a:avLst/>
          </a:prstGeom>
        </p:spPr>
      </p:pic>
      <p:sp>
        <p:nvSpPr>
          <p:cNvPr id="8" name="Plassholder for innhold 3"/>
          <p:cNvSpPr txBox="1">
            <a:spLocks/>
          </p:cNvSpPr>
          <p:nvPr/>
        </p:nvSpPr>
        <p:spPr>
          <a:xfrm>
            <a:off x="8356642" y="4612660"/>
            <a:ext cx="1373512" cy="10779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b="1" dirty="0">
                <a:solidFill>
                  <a:srgbClr val="002060"/>
                </a:solidFill>
              </a:rPr>
              <a:t>Ta kontakt med oss</a:t>
            </a:r>
            <a:endParaRPr lang="nb-NO" b="1" dirty="0">
              <a:solidFill>
                <a:srgbClr val="00206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94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25" y="-914891"/>
            <a:ext cx="7498175" cy="7493178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2" y="3864184"/>
            <a:ext cx="1559681" cy="1005669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4"/>
          </p:nvPr>
        </p:nvSpPr>
        <p:spPr>
          <a:xfrm>
            <a:off x="206062" y="1464548"/>
            <a:ext cx="6886554" cy="4510774"/>
          </a:xfrm>
        </p:spPr>
        <p:txBody>
          <a:bodyPr lIns="91440" tIns="45720" rIns="91440" bIns="45720" anchor="t"/>
          <a:lstStyle/>
          <a:p>
            <a:pPr>
              <a:spcAft>
                <a:spcPts val="1200"/>
              </a:spcAft>
            </a:pPr>
            <a:r>
              <a:rPr lang="nb-NO" sz="2400" dirty="0">
                <a:solidFill>
                  <a:srgbClr val="000714"/>
                </a:solidFill>
                <a:ea typeface="Cambria"/>
              </a:rPr>
              <a:t>Leverer spesialisthelsetjenester til omkring 550.000 innbyggere i 22 kommuner </a:t>
            </a:r>
          </a:p>
          <a:p>
            <a:pPr>
              <a:spcAft>
                <a:spcPts val="1200"/>
              </a:spcAft>
            </a:pPr>
            <a:r>
              <a:rPr lang="nb-NO" sz="2400" dirty="0">
                <a:solidFill>
                  <a:srgbClr val="000714"/>
                </a:solidFill>
                <a:ea typeface="Cambria"/>
              </a:rPr>
              <a:t>4 somatiske sykehus + Klinikk for psykisk helse og avhengighet &amp; staber</a:t>
            </a:r>
            <a:endParaRPr lang="nb-NO" sz="2400" dirty="0">
              <a:solidFill>
                <a:srgbClr val="000714"/>
              </a:solidFill>
              <a:ea typeface="Cambria"/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nb-NO" sz="2400" dirty="0">
                <a:solidFill>
                  <a:srgbClr val="000714"/>
                </a:solidFill>
                <a:ea typeface="Cambria"/>
              </a:rPr>
              <a:t>Ca. 10.000 ansatte og omsetter for 13 MRD</a:t>
            </a:r>
            <a:endParaRPr lang="nb-NO" sz="2400" dirty="0">
              <a:solidFill>
                <a:srgbClr val="000714"/>
              </a:solidFill>
              <a:ea typeface="Cambria"/>
              <a:cs typeface="Calibri"/>
            </a:endParaRP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Et av landets største helseforetak</a:t>
            </a:r>
            <a:br>
              <a:rPr lang="nb-NO" dirty="0"/>
            </a:br>
            <a:r>
              <a:rPr lang="nb-NO" dirty="0"/>
              <a:t>Et Norge i miniatyr</a:t>
            </a: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Vestre Viken HF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26" y="4979163"/>
            <a:ext cx="1920809" cy="128053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50" y="4994260"/>
            <a:ext cx="1777553" cy="125034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8674" y="3760237"/>
            <a:ext cx="1682651" cy="110640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31" y="3894811"/>
            <a:ext cx="1457748" cy="97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18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875507EA-7EE9-EC78-68D5-5726D4078A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6D4648A-7BD3-8000-C230-C7F401E4EE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Erfaringer med digital </a:t>
            </a:r>
            <a:r>
              <a:rPr lang="nb-NO" dirty="0" err="1"/>
              <a:t>hjemmeoppfølging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7ADEBCF-7E3D-7BBF-51E4-F319B004F8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458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37072" y="756308"/>
            <a:ext cx="7395364" cy="434818"/>
          </a:xfrm>
        </p:spPr>
        <p:txBody>
          <a:bodyPr>
            <a:normAutofit fontScale="90000"/>
          </a:bodyPr>
          <a:lstStyle/>
          <a:p>
            <a:r>
              <a:rPr lang="nb-NO" dirty="0"/>
              <a:t>Er det nyttig for oss? Erfaringer fra epilepsi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4"/>
          </p:nvPr>
        </p:nvSpPr>
        <p:spPr>
          <a:xfrm>
            <a:off x="437072" y="1606216"/>
            <a:ext cx="6120746" cy="4510774"/>
          </a:xfrm>
        </p:spPr>
        <p:txBody>
          <a:bodyPr lIns="91440" tIns="45720" rIns="91440" bIns="45720" anchor="t"/>
          <a:lstStyle/>
          <a:p>
            <a:r>
              <a:rPr lang="nb-NO" sz="2400" b="1" dirty="0"/>
              <a:t>Pasient: </a:t>
            </a:r>
            <a:endParaRPr lang="nb-NO" sz="2400" b="1" dirty="0">
              <a:ea typeface="Calibri"/>
              <a:cs typeface="Calibri"/>
            </a:endParaRPr>
          </a:p>
          <a:p>
            <a:pPr lvl="1"/>
            <a:r>
              <a:rPr lang="nb-NO" sz="2000" dirty="0"/>
              <a:t>Halvert antall fysiske konsultasjoner pr. pasient</a:t>
            </a:r>
            <a:endParaRPr lang="nb-NO" sz="2000" dirty="0">
              <a:ea typeface="Calibri"/>
              <a:cs typeface="Calibri"/>
            </a:endParaRPr>
          </a:p>
          <a:p>
            <a:pPr lvl="1"/>
            <a:r>
              <a:rPr lang="nb-NO" sz="2000" dirty="0"/>
              <a:t>Brukerstyrt oppfølging – hjelp når du trenger det!</a:t>
            </a:r>
          </a:p>
          <a:p>
            <a:r>
              <a:rPr lang="nb-NO" sz="2400" b="1" dirty="0"/>
              <a:t>Helsetjenesten: </a:t>
            </a:r>
            <a:endParaRPr lang="nb-NO" sz="2400" b="1" dirty="0">
              <a:ea typeface="Calibri"/>
              <a:cs typeface="Calibri"/>
            </a:endParaRPr>
          </a:p>
          <a:p>
            <a:pPr lvl="1"/>
            <a:r>
              <a:rPr lang="nb-NO" sz="2000" dirty="0"/>
              <a:t>Redusert ressursbruk pr. pasient</a:t>
            </a:r>
          </a:p>
          <a:p>
            <a:pPr lvl="1"/>
            <a:r>
              <a:rPr lang="nb-NO" sz="2000" dirty="0"/>
              <a:t>Overføring av oppgaver fra lege til sykepleier</a:t>
            </a:r>
          </a:p>
          <a:p>
            <a:r>
              <a:rPr lang="nb-NO" sz="2400" b="1" dirty="0"/>
              <a:t>Samfunn: </a:t>
            </a:r>
            <a:endParaRPr lang="nb-NO" sz="2400" b="1" dirty="0">
              <a:ea typeface="Calibri"/>
              <a:cs typeface="Calibri"/>
            </a:endParaRPr>
          </a:p>
          <a:p>
            <a:pPr lvl="1"/>
            <a:r>
              <a:rPr lang="nb-NO" sz="2000" dirty="0"/>
              <a:t>Redusert fravær fra jobb og skole</a:t>
            </a:r>
          </a:p>
          <a:p>
            <a:r>
              <a:rPr lang="nb-NO" sz="2400" b="1" dirty="0"/>
              <a:t>Miljø: </a:t>
            </a:r>
            <a:endParaRPr lang="nb-NO" sz="2400" b="1" dirty="0">
              <a:ea typeface="Calibri"/>
              <a:cs typeface="Calibri"/>
            </a:endParaRPr>
          </a:p>
          <a:p>
            <a:pPr lvl="1"/>
            <a:r>
              <a:rPr lang="nb-NO" sz="2000" dirty="0"/>
              <a:t>Færre reiser reduserer CO2-utslipp</a:t>
            </a:r>
            <a:endParaRPr lang="nb-NO" dirty="0">
              <a:ea typeface="Calibri"/>
              <a:cs typeface="Calibri"/>
            </a:endParaRPr>
          </a:p>
        </p:txBody>
      </p:sp>
      <p:graphicFrame>
        <p:nvGraphicFramePr>
          <p:cNvPr id="13" name="Plassholder for innhold 12"/>
          <p:cNvGraphicFramePr>
            <a:graphicFrameLocks noGrp="1"/>
          </p:cNvGraphicFramePr>
          <p:nvPr>
            <p:ph idx="15"/>
          </p:nvPr>
        </p:nvGraphicFramePr>
        <p:xfrm>
          <a:off x="6215063" y="1440873"/>
          <a:ext cx="5736792" cy="467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4828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4"/>
          </p:nvPr>
        </p:nvSpPr>
        <p:spPr>
          <a:xfrm>
            <a:off x="449103" y="1455220"/>
            <a:ext cx="7379903" cy="4653335"/>
          </a:xfrm>
        </p:spPr>
        <p:txBody>
          <a:bodyPr/>
          <a:lstStyle/>
          <a:p>
            <a:pPr marL="0" indent="0">
              <a:buNone/>
            </a:pPr>
            <a:r>
              <a:rPr lang="nb-NO" b="1"/>
              <a:t>Erfaringer fra ØNH (CPAP)</a:t>
            </a:r>
            <a:endParaRPr lang="nb-NO"/>
          </a:p>
          <a:p>
            <a:r>
              <a:rPr lang="nb-NO"/>
              <a:t>Pasient: </a:t>
            </a:r>
          </a:p>
          <a:p>
            <a:pPr lvl="1"/>
            <a:r>
              <a:rPr lang="nb-NO"/>
              <a:t>Bruker betydelig færre timer på oppmøte på poliklinikken</a:t>
            </a:r>
          </a:p>
          <a:p>
            <a:pPr lvl="1"/>
            <a:r>
              <a:rPr lang="nb-NO"/>
              <a:t>Brukerstyrt oppfølging – tilpasset pasienten sitt behov</a:t>
            </a:r>
          </a:p>
          <a:p>
            <a:r>
              <a:rPr lang="nb-NO"/>
              <a:t>Helsetjenesten: </a:t>
            </a:r>
          </a:p>
          <a:p>
            <a:pPr lvl="1"/>
            <a:r>
              <a:rPr lang="nb-NO"/>
              <a:t>Redusert antall kontroller på poliklinikken med nærmere 1500 pr. år</a:t>
            </a:r>
          </a:p>
          <a:p>
            <a:r>
              <a:rPr lang="nb-NO"/>
              <a:t>Samfunn: </a:t>
            </a:r>
          </a:p>
          <a:p>
            <a:pPr lvl="1"/>
            <a:r>
              <a:rPr lang="nb-NO"/>
              <a:t>Redusert fravær fra jobb</a:t>
            </a:r>
          </a:p>
          <a:p>
            <a:r>
              <a:rPr lang="nb-NO"/>
              <a:t>Miljø: </a:t>
            </a:r>
          </a:p>
          <a:p>
            <a:pPr lvl="1"/>
            <a:r>
              <a:rPr lang="nb-NO"/>
              <a:t>Reduksjon i CO2 utslipp som følge av færre pasientreiser</a:t>
            </a:r>
          </a:p>
          <a:p>
            <a:pPr marL="457200" lvl="1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CPAP = Pustemaske som reduserer risiko for hjerte- og karsykdom og bedrer søvn og livskvalitet </a:t>
            </a:r>
          </a:p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06" y="1795416"/>
            <a:ext cx="3917017" cy="2973977"/>
          </a:xfrm>
          <a:prstGeom prst="rect">
            <a:avLst/>
          </a:prstGeom>
        </p:spPr>
      </p:pic>
      <p:sp>
        <p:nvSpPr>
          <p:cNvPr id="6" name="Tittel 3"/>
          <p:cNvSpPr>
            <a:spLocks noGrp="1"/>
          </p:cNvSpPr>
          <p:nvPr>
            <p:ph type="title"/>
          </p:nvPr>
        </p:nvSpPr>
        <p:spPr>
          <a:xfrm>
            <a:off x="520223" y="562876"/>
            <a:ext cx="8159637" cy="648504"/>
          </a:xfrm>
        </p:spPr>
        <p:txBody>
          <a:bodyPr>
            <a:normAutofit fontScale="90000"/>
          </a:bodyPr>
          <a:lstStyle/>
          <a:p>
            <a:r>
              <a:rPr lang="nb-NO"/>
              <a:t>Er det nyttig for brukerne, helsetjenesten, samfunnet?</a:t>
            </a:r>
          </a:p>
        </p:txBody>
      </p:sp>
    </p:spTree>
    <p:extLst>
      <p:ext uri="{BB962C8B-B14F-4D97-AF65-F5344CB8AC3E}">
        <p14:creationId xmlns:p14="http://schemas.microsoft.com/office/powerpoint/2010/main" val="8431995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349254C2-B19F-EBAF-75FB-51A4F40E9D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504D5CE-CF60-8A95-5629-682B215A0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Bruk av kunstig intelligens i Vestre Viken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17B1B46-ACD8-35AB-4C05-278E8BB341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9623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b="16532"/>
          <a:stretch/>
        </p:blipFill>
        <p:spPr>
          <a:xfrm>
            <a:off x="0" y="0"/>
            <a:ext cx="12192000" cy="6302477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1160059" y="1896916"/>
            <a:ext cx="4035786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endParaRPr lang="nb-NO" sz="3600" b="1" dirty="0">
              <a:solidFill>
                <a:schemeClr val="bg1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533086" y="2373682"/>
            <a:ext cx="6619276" cy="2374165"/>
          </a:xfrm>
          <a:prstGeom prst="rect">
            <a:avLst/>
          </a:prstGeom>
          <a:solidFill>
            <a:srgbClr val="04032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3600" b="1" dirty="0">
                <a:ln w="22225">
                  <a:solidFill>
                    <a:schemeClr val="accent3">
                      <a:lumMod val="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“A small step for Vestre Viken, a giant leap towards a more sustainable health care system”</a:t>
            </a:r>
          </a:p>
          <a:p>
            <a:pPr algn="r"/>
            <a:r>
              <a:rPr lang="en-GB" sz="2800" b="1" dirty="0">
                <a:ln w="22225">
                  <a:solidFill>
                    <a:schemeClr val="accent3">
                      <a:lumMod val="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Wesley Caple, </a:t>
            </a:r>
            <a:r>
              <a:rPr lang="en-GB" sz="2800" b="1" dirty="0" err="1">
                <a:ln w="22225">
                  <a:solidFill>
                    <a:schemeClr val="accent3">
                      <a:lumMod val="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direktør</a:t>
            </a:r>
            <a:r>
              <a:rPr lang="en-GB" sz="2800" b="1" dirty="0">
                <a:ln w="22225">
                  <a:solidFill>
                    <a:schemeClr val="accent3">
                      <a:lumMod val="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KMD</a:t>
            </a:r>
          </a:p>
          <a:p>
            <a:pPr algn="ctr"/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034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l="6195" t="16267" r="24798" b="9384"/>
          <a:stretch/>
        </p:blipFill>
        <p:spPr>
          <a:xfrm>
            <a:off x="-1" y="0"/>
            <a:ext cx="12192001" cy="6338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B55EF9-9692-1B39-5B30-2B81C62316E5}"/>
              </a:ext>
            </a:extLst>
          </p:cNvPr>
          <p:cNvSpPr/>
          <p:nvPr/>
        </p:nvSpPr>
        <p:spPr>
          <a:xfrm>
            <a:off x="-2479" y="3187"/>
            <a:ext cx="12192001" cy="6335722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Sylinder 6"/>
          <p:cNvSpPr txBox="1"/>
          <p:nvPr/>
        </p:nvSpPr>
        <p:spPr>
          <a:xfrm>
            <a:off x="626005" y="166788"/>
            <a:ext cx="10095787" cy="72327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4000" b="1" dirty="0"/>
              <a:t>Hovedprinsipper </a:t>
            </a:r>
            <a:r>
              <a:rPr lang="nb-NO" sz="4400" b="1" dirty="0"/>
              <a:t>for vår </a:t>
            </a:r>
            <a:r>
              <a:rPr lang="nb-NO" sz="4000" b="1" dirty="0"/>
              <a:t>KI-implementering</a:t>
            </a:r>
            <a:endParaRPr lang="nb-NO" sz="3600" b="1" dirty="0"/>
          </a:p>
          <a:p>
            <a:endParaRPr lang="nb-NO" sz="2800" b="1" dirty="0">
              <a:cs typeface="Calibri"/>
            </a:endParaRPr>
          </a:p>
          <a:p>
            <a:endParaRPr lang="nb-NO" sz="28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Gi økt kapasitet og bedre arbeidshverdag</a:t>
            </a:r>
            <a:endParaRPr lang="nb-NO" sz="2800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Anskaffe CE-merkede KI-applikasjoner allerede i bruk i Europa</a:t>
            </a:r>
            <a:endParaRPr lang="nb-NO" sz="2800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>
                <a:cs typeface="Calibri"/>
              </a:rPr>
              <a:t>Stort utskiftbart KI-repertoar - plattformløsninger</a:t>
            </a:r>
            <a:endParaRPr lang="nb-NO" sz="2800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Endre arbeidsprosesser og forløp</a:t>
            </a:r>
            <a:endParaRPr lang="nb-NO" sz="2800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Helhetlig risikotilnærming  </a:t>
            </a:r>
            <a:endParaRPr lang="nb-NO" sz="2800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1" dirty="0">
              <a:cs typeface="Calibri"/>
            </a:endParaRPr>
          </a:p>
          <a:p>
            <a:br>
              <a:rPr lang="nb-NO" sz="2800" b="1" dirty="0">
                <a:cs typeface="Calibri"/>
              </a:rPr>
            </a:br>
            <a:br>
              <a:rPr lang="nb-NO" sz="2800" b="1" dirty="0">
                <a:cs typeface="Calibri"/>
              </a:rPr>
            </a:br>
            <a:endParaRPr lang="nb-NO" sz="2800" b="1" dirty="0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718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3D-gjengivelse av en robotisert arm med fingrene halv krøllete, og stikkende fingeren peker ut">
            <a:extLst>
              <a:ext uri="{FF2B5EF4-FFF2-40B4-BE49-F238E27FC236}">
                <a16:creationId xmlns:a16="http://schemas.microsoft.com/office/drawing/2014/main" id="{74951578-6A64-F5EF-9F71-D497866AB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3430" y="0"/>
            <a:ext cx="5728570" cy="434624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2BE4A6A-1ADF-97AE-9A5D-974FFE69E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04" y="207443"/>
            <a:ext cx="11363864" cy="434818"/>
          </a:xfrm>
        </p:spPr>
        <p:txBody>
          <a:bodyPr>
            <a:noAutofit/>
          </a:bodyPr>
          <a:lstStyle/>
          <a:p>
            <a:r>
              <a:rPr lang="nb-NO" sz="4000" dirty="0"/>
              <a:t>Kunstig intelligens i Vestre Viken HF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8952A40-2458-F40F-351A-ECADB34D9E4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9104" y="770232"/>
            <a:ext cx="9906001" cy="4138805"/>
          </a:xfrm>
        </p:spPr>
        <p:txBody>
          <a:bodyPr/>
          <a:lstStyle/>
          <a:p>
            <a:r>
              <a:rPr lang="nb-NO" sz="3200" b="1" dirty="0"/>
              <a:t>Bildediagnostikk</a:t>
            </a:r>
          </a:p>
          <a:p>
            <a:r>
              <a:rPr lang="nb-NO" sz="3200" b="1" dirty="0"/>
              <a:t>Strålebehandling, doseplanlegging</a:t>
            </a:r>
          </a:p>
          <a:p>
            <a:r>
              <a:rPr lang="nb-NO" sz="3200" dirty="0"/>
              <a:t>Turnusplanlegging</a:t>
            </a:r>
          </a:p>
          <a:p>
            <a:r>
              <a:rPr lang="nb-NO" sz="3200" dirty="0"/>
              <a:t>Operasjonsplanlegging</a:t>
            </a:r>
          </a:p>
          <a:p>
            <a:r>
              <a:rPr lang="nb-NO" sz="3200" dirty="0"/>
              <a:t>Pasientjournal (DIPS Arena assistent)</a:t>
            </a:r>
          </a:p>
          <a:p>
            <a:r>
              <a:rPr lang="nb-NO" sz="3200" dirty="0"/>
              <a:t>Tale til Tekst/tale til sammendrag</a:t>
            </a:r>
          </a:p>
          <a:p>
            <a:r>
              <a:rPr lang="nb-NO" sz="3200" dirty="0"/>
              <a:t>Pasientovervåkning</a:t>
            </a:r>
          </a:p>
          <a:p>
            <a:r>
              <a:rPr lang="nb-NO" sz="3200" dirty="0"/>
              <a:t>Diabetesoppfølging (netthinnescreening)</a:t>
            </a:r>
          </a:p>
          <a:p>
            <a:r>
              <a:rPr lang="nb-NO" sz="3200" dirty="0"/>
              <a:t>Drift av bygg</a:t>
            </a:r>
          </a:p>
          <a:p>
            <a:r>
              <a:rPr lang="nb-NO" sz="3200" dirty="0" err="1"/>
              <a:t>m.m</a:t>
            </a:r>
            <a:endParaRPr lang="nb-NO" sz="32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358185B-3AF2-DD07-528C-3424D3B1A4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15807BA-0A2D-46BE-16E2-3FEE4B2587B0}"/>
              </a:ext>
            </a:extLst>
          </p:cNvPr>
          <p:cNvSpPr txBox="1"/>
          <p:nvPr/>
        </p:nvSpPr>
        <p:spPr>
          <a:xfrm>
            <a:off x="7046022" y="4121182"/>
            <a:ext cx="4563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nb-NO" dirty="0"/>
          </a:p>
          <a:p>
            <a:pPr algn="l"/>
            <a:endParaRPr lang="nb-NO" dirty="0"/>
          </a:p>
          <a:p>
            <a:pPr algn="l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55163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FE398-F477-187D-F6FC-42517D0D4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CD9875-D59F-29C5-051D-7E8CBD4C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04" y="440892"/>
            <a:ext cx="11363864" cy="434818"/>
          </a:xfrm>
        </p:spPr>
        <p:txBody>
          <a:bodyPr>
            <a:noAutofit/>
          </a:bodyPr>
          <a:lstStyle>
            <a:defPPr>
              <a:defRPr lang="nb-NO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/>
              <a:t>Første</a:t>
            </a:r>
            <a:r>
              <a:rPr lang="en-GB" sz="3200" dirty="0"/>
              <a:t> </a:t>
            </a:r>
            <a:r>
              <a:rPr lang="en-GB" sz="3200" dirty="0" err="1"/>
              <a:t>døgn</a:t>
            </a:r>
            <a:r>
              <a:rPr lang="en-GB" sz="3200" dirty="0"/>
              <a:t> </a:t>
            </a:r>
            <a:r>
              <a:rPr lang="en-GB" sz="3200" dirty="0" err="1"/>
              <a:t>på</a:t>
            </a:r>
            <a:r>
              <a:rPr lang="en-GB" sz="3200" dirty="0"/>
              <a:t> </a:t>
            </a:r>
            <a:r>
              <a:rPr lang="en-GB" sz="3200" dirty="0" err="1"/>
              <a:t>vakt</a:t>
            </a:r>
            <a:r>
              <a:rPr lang="en-GB" sz="3200" dirty="0"/>
              <a:t> </a:t>
            </a:r>
            <a:r>
              <a:rPr lang="en-GB" sz="3200" dirty="0" err="1"/>
              <a:t>forrige</a:t>
            </a:r>
            <a:r>
              <a:rPr lang="en-GB" sz="3200" dirty="0"/>
              <a:t> uke!</a:t>
            </a:r>
            <a:endParaRPr lang="en-GB" sz="3200" dirty="0">
              <a:ea typeface="Calibri"/>
              <a:cs typeface="Calibri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6784415-B2EF-DCCD-1D20-3FC913380A8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2040" y="5566287"/>
            <a:ext cx="2341621" cy="564057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121920" tIns="60960" rIns="121920" bIns="60960" anchor="t"/>
          <a:lstStyle>
            <a:defPPr>
              <a:defRPr lang="nb-NO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3200" dirty="0"/>
              <a:t>Vidar Viken </a:t>
            </a:r>
            <a:endParaRPr lang="nb-NO" sz="3200" dirty="0">
              <a:ea typeface="Calibri"/>
              <a:cs typeface="Calibri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3B2C25F-5091-7500-AC09-7BD7C1ADAB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>
            <a:defPPr>
              <a:defRPr lang="nb-NO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noProof="0">
                <a:solidFill>
                  <a:schemeClr val="bg1"/>
                </a:solidFill>
                <a:cs typeface="Calibri"/>
              </a:rPr>
              <a:t>Vestre Viken Digital Transformasjon</a:t>
            </a:r>
            <a:endParaRPr lang="nb-NO" sz="1400" noProof="0">
              <a:solidFill>
                <a:schemeClr val="bg1"/>
              </a:solidFill>
            </a:endParaRPr>
          </a:p>
        </p:txBody>
      </p:sp>
      <p:pic>
        <p:nvPicPr>
          <p:cNvPr id="7" name="Plassholder for innhold 6" descr="Et bilde som inneholder person, innendørs, klær, hodetelefoner&#10;&#10;KI-generert innhold kan være feil.">
            <a:extLst>
              <a:ext uri="{FF2B5EF4-FFF2-40B4-BE49-F238E27FC236}">
                <a16:creationId xmlns:a16="http://schemas.microsoft.com/office/drawing/2014/main" id="{3AA551AF-153A-8220-EA7F-AB5B7FB8123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69078" y="1160863"/>
            <a:ext cx="4256061" cy="4248843"/>
          </a:xfrm>
        </p:spPr>
      </p:pic>
      <p:pic>
        <p:nvPicPr>
          <p:cNvPr id="9" name="Bilde 8" descr="Et bilde som inneholder tekst, klær, Menneskeansikt, hjelm&#10;&#10;KI-generert innhold kan være feil.">
            <a:extLst>
              <a:ext uri="{FF2B5EF4-FFF2-40B4-BE49-F238E27FC236}">
                <a16:creationId xmlns:a16="http://schemas.microsoft.com/office/drawing/2014/main" id="{3E5473AE-2C17-A6B0-8E1B-410551AA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421"/>
          <a:stretch/>
        </p:blipFill>
        <p:spPr>
          <a:xfrm>
            <a:off x="5776501" y="1189538"/>
            <a:ext cx="5214381" cy="42488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717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767195"/>
            <a:chOff x="0" y="0"/>
            <a:chExt cx="12192000" cy="6767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3563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47551" y="228813"/>
              <a:ext cx="78419" cy="784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47551" y="348386"/>
              <a:ext cx="78419" cy="784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27812" y="348385"/>
              <a:ext cx="78417" cy="784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67343" y="348386"/>
              <a:ext cx="78364" cy="784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47552" y="468237"/>
              <a:ext cx="78419" cy="784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6694" y="66547"/>
              <a:ext cx="10195306" cy="520230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34789" y="5771887"/>
              <a:ext cx="3347720" cy="995680"/>
            </a:xfrm>
            <a:custGeom>
              <a:avLst/>
              <a:gdLst/>
              <a:ahLst/>
              <a:cxnLst/>
              <a:rect l="l" t="t" r="r" b="b"/>
              <a:pathLst>
                <a:path w="3347720" h="995679">
                  <a:moveTo>
                    <a:pt x="3347592" y="0"/>
                  </a:moveTo>
                  <a:lnTo>
                    <a:pt x="0" y="0"/>
                  </a:lnTo>
                  <a:lnTo>
                    <a:pt x="0" y="995210"/>
                  </a:lnTo>
                  <a:lnTo>
                    <a:pt x="3347592" y="995210"/>
                  </a:lnTo>
                  <a:lnTo>
                    <a:pt x="3347592" y="0"/>
                  </a:lnTo>
                  <a:close/>
                </a:path>
              </a:pathLst>
            </a:custGeom>
            <a:solidFill>
              <a:srgbClr val="F8CE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614164" y="5790996"/>
            <a:ext cx="3067050" cy="6356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b="1" dirty="0">
                <a:solidFill>
                  <a:srgbClr val="181818"/>
                </a:solidFill>
                <a:latin typeface="Calibri"/>
                <a:cs typeface="Calibri"/>
              </a:rPr>
              <a:t>Robot</a:t>
            </a:r>
            <a:r>
              <a:rPr sz="2100" b="1" spc="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181818"/>
                </a:solidFill>
                <a:latin typeface="Calibri"/>
                <a:cs typeface="Calibri"/>
              </a:rPr>
              <a:t>Helgesen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Overføring</a:t>
            </a:r>
            <a:r>
              <a:rPr sz="1850" spc="-6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av</a:t>
            </a:r>
            <a:r>
              <a:rPr sz="1850" spc="-4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svangerskapsdata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14164" y="6402425"/>
            <a:ext cx="87947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til</a:t>
            </a:r>
            <a:r>
              <a:rPr sz="1850" spc="-1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Partus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2672" y="5758954"/>
            <a:ext cx="3347720" cy="995680"/>
          </a:xfrm>
          <a:prstGeom prst="rect">
            <a:avLst/>
          </a:prstGeom>
          <a:solidFill>
            <a:srgbClr val="CCCCFF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 marR="1068705" algn="just">
              <a:lnSpc>
                <a:spcPct val="101200"/>
              </a:lnSpc>
              <a:spcBef>
                <a:spcPts val="254"/>
              </a:spcBef>
            </a:pPr>
            <a:r>
              <a:rPr sz="2100" b="1" dirty="0">
                <a:solidFill>
                  <a:srgbClr val="181818"/>
                </a:solidFill>
                <a:latin typeface="Calibri"/>
                <a:cs typeface="Calibri"/>
              </a:rPr>
              <a:t>Robot</a:t>
            </a:r>
            <a:r>
              <a:rPr sz="2100" b="1" spc="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181818"/>
                </a:solidFill>
                <a:latin typeface="Calibri"/>
                <a:cs typeface="Calibri"/>
              </a:rPr>
              <a:t>Gulbrandsen </a:t>
            </a: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Registrerer</a:t>
            </a:r>
            <a:r>
              <a:rPr sz="1850" spc="-7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nye</a:t>
            </a:r>
            <a:r>
              <a:rPr sz="1850" spc="-5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norske leverandører</a:t>
            </a:r>
            <a:r>
              <a:rPr sz="1850" spc="-2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i</a:t>
            </a:r>
            <a:r>
              <a:rPr sz="1850" spc="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25" dirty="0">
                <a:solidFill>
                  <a:srgbClr val="181818"/>
                </a:solidFill>
                <a:latin typeface="Calibri"/>
                <a:cs typeface="Calibri"/>
              </a:rPr>
              <a:t>ERP</a:t>
            </a:r>
            <a:endParaRPr sz="1850">
              <a:latin typeface="Calibri"/>
              <a:cs typeface="Calibri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179569"/>
              </p:ext>
            </p:extLst>
          </p:nvPr>
        </p:nvGraphicFramePr>
        <p:xfrm>
          <a:off x="77952" y="71729"/>
          <a:ext cx="3416810" cy="5559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6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1235">
                <a:tc>
                  <a:txBody>
                    <a:bodyPr/>
                    <a:lstStyle/>
                    <a:p>
                      <a:pPr marL="91440" marR="659765">
                        <a:lnSpc>
                          <a:spcPct val="100800"/>
                        </a:lnSpc>
                        <a:spcBef>
                          <a:spcPts val="254"/>
                        </a:spcBef>
                      </a:pPr>
                      <a:r>
                        <a:rPr sz="1850" b="1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Robot</a:t>
                      </a:r>
                      <a:r>
                        <a:rPr sz="1850" b="1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Halvorsen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Forlengelse</a:t>
                      </a:r>
                      <a:r>
                        <a:rPr sz="1850" spc="-3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av</a:t>
                      </a:r>
                      <a:r>
                        <a:rPr sz="1850" spc="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midlertidige stillinger</a:t>
                      </a:r>
                      <a:endParaRPr sz="185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ED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3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100" b="1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Robot</a:t>
                      </a:r>
                      <a:r>
                        <a:rPr sz="2100" b="1" spc="4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Andersen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91440" marR="182880">
                        <a:lnSpc>
                          <a:spcPts val="2260"/>
                        </a:lnSpc>
                        <a:spcBef>
                          <a:spcPts val="65"/>
                        </a:spcBef>
                      </a:pP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Registrering</a:t>
                      </a:r>
                      <a:r>
                        <a:rPr sz="1850" spc="-6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av</a:t>
                      </a:r>
                      <a:r>
                        <a:rPr sz="1850" spc="-1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praksisstudenter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850" spc="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Personalportalen</a:t>
                      </a:r>
                      <a:endParaRPr sz="185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93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2100" b="1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Robot</a:t>
                      </a:r>
                      <a:r>
                        <a:rPr sz="2100" b="1" spc="3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Henriksen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91440" marR="340360">
                        <a:lnSpc>
                          <a:spcPts val="2260"/>
                        </a:lnSpc>
                        <a:spcBef>
                          <a:spcPts val="60"/>
                        </a:spcBef>
                      </a:pP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Redusere</a:t>
                      </a:r>
                      <a:r>
                        <a:rPr sz="1850" spc="-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manuelt</a:t>
                      </a:r>
                      <a:r>
                        <a:rPr sz="1850" spc="-2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arbeid</a:t>
                      </a:r>
                      <a:r>
                        <a:rPr sz="1850" spc="-3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2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med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ventelister</a:t>
                      </a:r>
                      <a:endParaRPr sz="1850">
                        <a:latin typeface="Calibri"/>
                        <a:cs typeface="Calibri"/>
                      </a:endParaRPr>
                    </a:p>
                  </a:txBody>
                  <a:tcPr marL="0" marR="0" marT="7302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E1E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63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100" b="1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Robot</a:t>
                      </a:r>
                      <a:r>
                        <a:rPr sz="2100" b="1" spc="3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Johnsen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  <a:p>
                      <a:pPr marL="235585" indent="-144145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113513"/>
                        <a:buChar char="-"/>
                        <a:tabLst>
                          <a:tab pos="235585" algn="l"/>
                        </a:tabLst>
                      </a:pP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Fordele</a:t>
                      </a:r>
                      <a:r>
                        <a:rPr sz="1850" spc="-6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andre</a:t>
                      </a:r>
                      <a:r>
                        <a:rPr sz="1850" spc="-4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meldinger</a:t>
                      </a:r>
                      <a:r>
                        <a:rPr sz="1850" spc="-5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850" dirty="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Personalportalen</a:t>
                      </a:r>
                      <a:endParaRPr sz="1850" dirty="0">
                        <a:latin typeface="Calibri"/>
                        <a:cs typeface="Calibri"/>
                      </a:endParaRPr>
                    </a:p>
                    <a:p>
                      <a:pPr marL="216535" indent="-125095">
                        <a:lnSpc>
                          <a:spcPct val="100000"/>
                        </a:lnSpc>
                        <a:spcBef>
                          <a:spcPts val="35"/>
                        </a:spcBef>
                        <a:buChar char="-"/>
                        <a:tabLst>
                          <a:tab pos="216535" algn="l"/>
                        </a:tabLst>
                      </a:pP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Sende</a:t>
                      </a:r>
                      <a:r>
                        <a:rPr sz="1850" spc="-3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ut</a:t>
                      </a:r>
                      <a:r>
                        <a:rPr sz="1850" spc="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sluttundersøkelse</a:t>
                      </a:r>
                      <a:endParaRPr sz="1850" dirty="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AF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2100" b="1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AutoRob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  <a:p>
                      <a:pPr marL="91440" marR="574040">
                        <a:lnSpc>
                          <a:spcPts val="2260"/>
                        </a:lnSpc>
                        <a:spcBef>
                          <a:spcPts val="65"/>
                        </a:spcBef>
                      </a:pP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Kvalitetssikring</a:t>
                      </a:r>
                      <a:r>
                        <a:rPr sz="1850" spc="-3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av</a:t>
                      </a:r>
                      <a:r>
                        <a:rPr sz="1850" spc="-3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offentlige dokumenter</a:t>
                      </a:r>
                      <a:endParaRPr sz="1850" dirty="0">
                        <a:latin typeface="Calibri"/>
                        <a:cs typeface="Calibri"/>
                      </a:endParaRPr>
                    </a:p>
                  </a:txBody>
                  <a:tcPr marL="0" marR="0" marT="7302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F8D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7956931" y="5758954"/>
            <a:ext cx="3347720" cy="995680"/>
          </a:xfrm>
          <a:custGeom>
            <a:avLst/>
            <a:gdLst/>
            <a:ahLst/>
            <a:cxnLst/>
            <a:rect l="l" t="t" r="r" b="b"/>
            <a:pathLst>
              <a:path w="3347720" h="995679">
                <a:moveTo>
                  <a:pt x="3347592" y="0"/>
                </a:moveTo>
                <a:lnTo>
                  <a:pt x="0" y="0"/>
                </a:lnTo>
                <a:lnTo>
                  <a:pt x="0" y="995210"/>
                </a:lnTo>
                <a:lnTo>
                  <a:pt x="3347592" y="995210"/>
                </a:lnTo>
                <a:lnTo>
                  <a:pt x="3347592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036814" y="5778195"/>
            <a:ext cx="3028315" cy="6356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b="1" dirty="0">
                <a:solidFill>
                  <a:srgbClr val="181818"/>
                </a:solidFill>
                <a:latin typeface="Calibri"/>
                <a:cs typeface="Calibri"/>
              </a:rPr>
              <a:t>Robot</a:t>
            </a:r>
            <a:r>
              <a:rPr sz="2100" b="1" spc="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181818"/>
                </a:solidFill>
                <a:latin typeface="Calibri"/>
                <a:cs typeface="Calibri"/>
              </a:rPr>
              <a:t>Wergeland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Arkivere</a:t>
            </a:r>
            <a:r>
              <a:rPr sz="1850" spc="-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dokumenter</a:t>
            </a:r>
            <a:r>
              <a:rPr sz="1850" spc="-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i</a:t>
            </a:r>
            <a:r>
              <a:rPr sz="1850" spc="-2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P360</a:t>
            </a:r>
            <a:r>
              <a:rPr sz="1850" spc="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25" dirty="0">
                <a:solidFill>
                  <a:srgbClr val="181818"/>
                </a:solidFill>
                <a:latin typeface="Calibri"/>
                <a:cs typeface="Calibri"/>
              </a:rPr>
              <a:t>fra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36814" y="6389319"/>
            <a:ext cx="287845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WebCruiter</a:t>
            </a:r>
            <a:r>
              <a:rPr sz="1850" spc="-5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ved</a:t>
            </a:r>
            <a:r>
              <a:rPr sz="1850" spc="-3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nyansettelser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B09352-784B-0D37-E196-8D0DD9C7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602" y="693557"/>
            <a:ext cx="11363864" cy="434818"/>
          </a:xfrm>
        </p:spPr>
        <p:txBody>
          <a:bodyPr>
            <a:noAutofit/>
          </a:bodyPr>
          <a:lstStyle/>
          <a:p>
            <a:r>
              <a:rPr lang="nb-NO" sz="3200" dirty="0"/>
              <a:t>Det primære formålet med innføring av KI i radiologi i VVHF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FCFCA63-CF21-3CD8-3817-BD277FAB66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7" name="Plassholder for innhold 16">
            <a:extLst>
              <a:ext uri="{FF2B5EF4-FFF2-40B4-BE49-F238E27FC236}">
                <a16:creationId xmlns:a16="http://schemas.microsoft.com/office/drawing/2014/main" id="{C9636D8C-8738-E9A6-DD6F-E6E71D429E66}"/>
              </a:ext>
            </a:extLst>
          </p:cNvPr>
          <p:cNvSpPr txBox="1">
            <a:spLocks noGrp="1"/>
          </p:cNvSpPr>
          <p:nvPr>
            <p:ph idx="14"/>
          </p:nvPr>
        </p:nvSpPr>
        <p:spPr>
          <a:xfrm>
            <a:off x="3457184" y="2461134"/>
            <a:ext cx="8262066" cy="24322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b-NO" sz="2400" dirty="0">
                <a:latin typeface="Arial"/>
                <a:cs typeface="Arial"/>
              </a:rPr>
              <a:t>Frigjøre tid for helsepersonell og sørge for kapasitet til pasientene som trenger det mest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b-NO" sz="2400" dirty="0">
                <a:latin typeface="Arial"/>
                <a:cs typeface="Arial"/>
              </a:rPr>
              <a:t>Forbedre arbeidshverdagen for våre ansatte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nb-NO" sz="2400" dirty="0">
              <a:latin typeface="Arial"/>
              <a:cs typeface="Arial"/>
            </a:endParaRP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6F8BFCA4-6743-C484-F7A3-3F3033EE3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666" r="59167"/>
          <a:stretch/>
        </p:blipFill>
        <p:spPr>
          <a:xfrm flipH="1">
            <a:off x="571481" y="1920464"/>
            <a:ext cx="3080877" cy="302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9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4093" r="-66" b="7365"/>
          <a:stretch/>
        </p:blipFill>
        <p:spPr>
          <a:xfrm>
            <a:off x="0" y="-2925"/>
            <a:ext cx="12192000" cy="637918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95784" y="178445"/>
            <a:ext cx="1529595" cy="15295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2" y="425884"/>
            <a:ext cx="1091258" cy="1034716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9571505" y="6068567"/>
            <a:ext cx="31963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i="1">
                <a:solidFill>
                  <a:schemeClr val="bg1"/>
                </a:solidFill>
              </a:rPr>
              <a:t>Illustrasjon:</a:t>
            </a:r>
            <a:r>
              <a:rPr lang="nn-NO" sz="700" i="1">
                <a:solidFill>
                  <a:schemeClr val="bg1"/>
                </a:solidFill>
              </a:rPr>
              <a:t>Dark arkitekter, Nordic arkitekter, 3D Estate</a:t>
            </a:r>
            <a:endParaRPr lang="nb-NO" sz="7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00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9104" y="593983"/>
            <a:ext cx="11363864" cy="434818"/>
          </a:xfrm>
        </p:spPr>
        <p:txBody>
          <a:bodyPr>
            <a:normAutofit fontScale="90000"/>
          </a:bodyPr>
          <a:lstStyle/>
          <a:p>
            <a:r>
              <a:rPr lang="nb-NO" dirty="0"/>
              <a:t>Status Vestre Viken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7203937" y="1506378"/>
            <a:ext cx="3788333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2800" b="1" dirty="0">
                <a:solidFill>
                  <a:srgbClr val="00338D"/>
                </a:solidFill>
              </a:rPr>
              <a:t>57.300 undersøkelser</a:t>
            </a:r>
          </a:p>
          <a:p>
            <a:pPr algn="ctr"/>
            <a:r>
              <a:rPr lang="nb-NO" sz="2000" dirty="0">
                <a:solidFill>
                  <a:srgbClr val="00338D"/>
                </a:solidFill>
              </a:rPr>
              <a:t>er analysert av frakturløsningen </a:t>
            </a:r>
            <a:br>
              <a:rPr lang="nb-NO" sz="2000" dirty="0">
                <a:solidFill>
                  <a:srgbClr val="00338D"/>
                </a:solidFill>
              </a:rPr>
            </a:br>
            <a:r>
              <a:rPr lang="nb-NO" sz="2000" b="1" dirty="0">
                <a:solidFill>
                  <a:srgbClr val="00338D"/>
                </a:solidFill>
              </a:rPr>
              <a:t>Boneview</a:t>
            </a:r>
            <a:r>
              <a:rPr lang="nb-NO" sz="2000" dirty="0">
                <a:solidFill>
                  <a:srgbClr val="00338D"/>
                </a:solidFill>
              </a:rPr>
              <a:t> </a:t>
            </a:r>
          </a:p>
          <a:p>
            <a:pPr algn="ctr"/>
            <a:r>
              <a:rPr lang="nb-NO" sz="2000" dirty="0">
                <a:solidFill>
                  <a:srgbClr val="00338D"/>
                </a:solidFill>
              </a:rPr>
              <a:t>siden oppstart i august 2023</a:t>
            </a:r>
            <a:endParaRPr lang="nb-NO" dirty="0">
              <a:solidFill>
                <a:srgbClr val="00338D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D6CDD1F-15E6-2A85-9F1E-5ABE05211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164" y="3297894"/>
            <a:ext cx="4281881" cy="2026117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9C3BC871-7F59-52C2-E2E9-24D728BED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99" t="1857" r="5877" b="27597"/>
          <a:stretch/>
        </p:blipFill>
        <p:spPr>
          <a:xfrm>
            <a:off x="3097195" y="1643770"/>
            <a:ext cx="2878661" cy="2272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C3E1387-2E75-98DD-2DDE-777D56BC8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42" y="1643770"/>
            <a:ext cx="2486154" cy="3680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E7EC490-5D3F-F239-D198-D9FC5621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48" y="3738281"/>
            <a:ext cx="2808808" cy="1585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410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r="5962"/>
          <a:stretch/>
        </p:blipFill>
        <p:spPr>
          <a:xfrm>
            <a:off x="-435437" y="0"/>
            <a:ext cx="12733020" cy="6355080"/>
          </a:xfrm>
          <a:prstGeom prst="rect">
            <a:avLst/>
          </a:prstGeom>
        </p:spPr>
      </p:pic>
      <p:sp>
        <p:nvSpPr>
          <p:cNvPr id="10" name="Tittel 1"/>
          <p:cNvSpPr txBox="1">
            <a:spLocks/>
          </p:cNvSpPr>
          <p:nvPr/>
        </p:nvSpPr>
        <p:spPr>
          <a:xfrm>
            <a:off x="215700" y="133351"/>
            <a:ext cx="10557223" cy="4856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sz="3200" dirty="0"/>
              <a:t>Vi sparer </a:t>
            </a:r>
            <a:r>
              <a:rPr lang="nb-NO" sz="5400" dirty="0">
                <a:solidFill>
                  <a:srgbClr val="C00000"/>
                </a:solidFill>
              </a:rPr>
              <a:t>15</a:t>
            </a:r>
            <a:r>
              <a:rPr lang="nb-NO" sz="3200" dirty="0"/>
              <a:t> legekonsultasjoner</a:t>
            </a:r>
            <a:r>
              <a:rPr lang="nb-NO" sz="3600" dirty="0"/>
              <a:t> </a:t>
            </a:r>
            <a:r>
              <a:rPr lang="nb-NO" sz="4000" dirty="0"/>
              <a:t>HVER DAG</a:t>
            </a:r>
          </a:p>
          <a:p>
            <a:r>
              <a:rPr lang="nb-NO" sz="5400" dirty="0">
                <a:solidFill>
                  <a:srgbClr val="C00000"/>
                </a:solidFill>
              </a:rPr>
              <a:t>6.000</a:t>
            </a:r>
            <a:r>
              <a:rPr lang="nb-NO" sz="3200" dirty="0"/>
              <a:t> legekonsultasjoner i året</a:t>
            </a:r>
            <a:br>
              <a:rPr lang="nb-NO" sz="3200" dirty="0"/>
            </a:br>
            <a:endParaRPr lang="nb-NO" sz="3200" dirty="0"/>
          </a:p>
          <a:p>
            <a:endParaRPr lang="nb-NO" sz="3200" dirty="0"/>
          </a:p>
          <a:p>
            <a:br>
              <a:rPr lang="nb-NO" sz="3200" dirty="0">
                <a:solidFill>
                  <a:srgbClr val="C00000"/>
                </a:solidFill>
              </a:rPr>
            </a:br>
            <a:r>
              <a:rPr lang="nb-NO" sz="2400" dirty="0">
                <a:solidFill>
                  <a:srgbClr val="C00000"/>
                </a:solidFill>
              </a:rPr>
              <a:t>- </a:t>
            </a:r>
            <a:r>
              <a:rPr lang="nb-NO" sz="2800" dirty="0">
                <a:solidFill>
                  <a:srgbClr val="C00000"/>
                </a:solidFill>
              </a:rPr>
              <a:t>Mer tid til de syke pasientene</a:t>
            </a:r>
            <a:br>
              <a:rPr lang="nb-NO" sz="2800" dirty="0">
                <a:solidFill>
                  <a:srgbClr val="C00000"/>
                </a:solidFill>
              </a:rPr>
            </a:br>
            <a:r>
              <a:rPr lang="nb-NO" sz="2800" dirty="0">
                <a:solidFill>
                  <a:srgbClr val="C00000"/>
                </a:solidFill>
              </a:rPr>
              <a:t>- Minsker stress for ansatte</a:t>
            </a:r>
            <a:br>
              <a:rPr lang="nb-NO" sz="2800" dirty="0">
                <a:solidFill>
                  <a:srgbClr val="C00000"/>
                </a:solidFill>
              </a:rPr>
            </a:br>
            <a:r>
              <a:rPr lang="nb-NO" sz="2800" dirty="0">
                <a:solidFill>
                  <a:srgbClr val="C00000"/>
                </a:solidFill>
              </a:rPr>
              <a:t>- Bedre pasientsikkerhet</a:t>
            </a:r>
            <a:endParaRPr lang="nb-NO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74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Sylinder 20"/>
          <p:cNvSpPr txBox="1"/>
          <p:nvPr/>
        </p:nvSpPr>
        <p:spPr>
          <a:xfrm>
            <a:off x="2588749" y="830281"/>
            <a:ext cx="7014502" cy="1969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3200" b="1" dirty="0">
                <a:solidFill>
                  <a:srgbClr val="003388"/>
                </a:solidFill>
              </a:rPr>
              <a:t>&gt; 13.000 pasienter</a:t>
            </a:r>
          </a:p>
          <a:p>
            <a:pPr algn="ctr"/>
            <a:endParaRPr lang="nb-NO" sz="2400" b="1" dirty="0">
              <a:solidFill>
                <a:srgbClr val="003388"/>
              </a:solidFill>
            </a:endParaRPr>
          </a:p>
          <a:p>
            <a:pPr algn="ctr"/>
            <a:r>
              <a:rPr lang="nb-NO" sz="2400" dirty="0">
                <a:solidFill>
                  <a:srgbClr val="003388"/>
                </a:solidFill>
              </a:rPr>
              <a:t>har sluppet ventetid ved legevakt, akuttpoliklinikk, akuttmottak </a:t>
            </a:r>
            <a:r>
              <a:rPr lang="nb-NO" sz="2400">
                <a:solidFill>
                  <a:srgbClr val="003388"/>
                </a:solidFill>
              </a:rPr>
              <a:t>og radiologisk avdeling</a:t>
            </a:r>
            <a:r>
              <a:rPr lang="nb-NO" sz="2400" dirty="0">
                <a:solidFill>
                  <a:srgbClr val="003388"/>
                </a:solidFill>
              </a:rPr>
              <a:t>.</a:t>
            </a:r>
            <a:endParaRPr lang="nb-NO" sz="2400" dirty="0">
              <a:solidFill>
                <a:srgbClr val="003388"/>
              </a:solidFill>
              <a:ea typeface="Calibri"/>
              <a:cs typeface="Calibri"/>
            </a:endParaRPr>
          </a:p>
          <a:p>
            <a:endParaRPr lang="nb-NO" dirty="0">
              <a:solidFill>
                <a:srgbClr val="003388"/>
              </a:solidFill>
            </a:endParaRPr>
          </a:p>
        </p:txBody>
      </p:sp>
      <p:sp>
        <p:nvSpPr>
          <p:cNvPr id="30" name="AutoShape 2" descr="data:image/png;base64,%20iVBORw0KGgoAAAANSUhEUgAAAIoAAACKCAMAAABCWSJWAAAAAXNSR0IArs4c6QAAAARnQU1BAACxjwv8YQUAAALxUExURQAA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65B4ZoAAAD6dFJOUwABAgMEBQYHCAkKCwwNDg8QERITFBUWFxgZGhscHR4fICEiIyQlJicoKSorLC0uLzAxMjM0NTY3OTo7PD0+P0BBQkNERUdISUpLTE1OT1BRUlNUVVZXWFlaW1xdXl9gYWJjZGVmZ2hpamtsbW5vcHFyc3R1dnd4eXp7fH1+f4CBg4WGh4iJiouMjY6PkJKTlJWWl5iZmpucnZ6foKGio6SlpqeoqaqrrK2ur7CxsrO0tba3uLm6u7y9vr/AwcLDxMXGx8jJysvMzc7P0NHS09TV1tfY2drb3N3e3+Dh4uPk5ebn6Onq6+zt7u/w8fLz9PX29/j5+vv8/f50ZpnzAAAACXBIWXMAAA7DAAAOwwHHb6hkAAAMqUlEQVR4Xu2ae1xVVRbHD1wEFAwRUTSjFLAUnZTKRkpNmszylb3N1BQfU4OmPdCkzCwrtCmTyqkxS3Mse2iaaZia5rNyGCcw1DQJrqkpIsjjev6a9dtn3ct533OYPtP8cb9/3LvX2nvfs+85e6+91tpHChEiRIgQIUKECBEiRAhrml1x89ipU8fefEUzVvxe9Ji9++QFmbhwcs/Tf2Dl70H60koMw0/luz244n9NxCO/8hgCnH7sd3lMce/y9au9B0u951hY1oqrf1Pi+06aW/DWGy9OH5zsYZWK+DXi0nUbHromIToq/uoHP68VijXx3ECFJ3nw9PzFby16ZuL1TRhpzLC3jyq/Lcu+UxunXMp6P5HviKpNAyJYIXn6bxSqdyNZ4Sf5oY2nfKJKlmuPvj0ihvXOiB2/z9+Z8eZ34jqFR6Csf7oFi4LmeXXQPsaiQqf5FVA24ts3PpbrHNB/O3dTU56j+rsZp0hTN5GlAONxI09dxRIRmfOz6KxlW1+uDoYn96zSw1dRVPjJ+t2HaxRR/ugSbiFJyyHPYkHFDOhXhLEkXfIxZOL84d2frS78Zznf68pck9lnpPlipfmxVwd3FvehbZ/H9zQI1XfdRQtJugqjWx/FkorIT6mi5mqWeuwT3Rq+yc1si+E163Trwp+ESn4jWmliR/QS0bRiZntWgKjhO4S2uJsi51P5vOldvg6DnK+U00tEp50j1GNOmlEutEtM/oiOF0XD1V1Y9BPzhHhqu8UAW+6h4rrAY9CANb63JUoddqNH1ZP6SZr2EfTyCyxaMko8inkmt++WMtQsD6diN8zObEWtZxxV1aZTIXwZ2pcPVtRqouZi22oYxaIFqUfR/ymWtFwv7uwDVBpG37VdFa2ey89T5XAqPIDW3v6KVscs1B1JZckcMWUL8M9NGFpNlaUdJOlh+j7YlrU6Eg9Q5TR6PKX0XYMxmRC2kCrlxSyZci22kl0JLBmYgx+gW/Y0fe0R88FI7C6qnCNJs9F2LisNxO+k2nO9WTKjgBrUDmTBSOsiqv8hUQxpl4XJjMVF5kiJuClFrVlp5CZMt0UsmNAeM/MTFszAnJTvFVa/pA3rdLQppspHpZFoaTGzBTB+ZUksGLkb/U2mfIBEWIoV0h30WZ3GOh2peMZ3SP+gzwOJrDPjVmog38WCETyfYot/q4DpVnxROlb8SFbpuJeqGtLjMOZXWWVKAu6e5ROK3ky1y1gwZzgu1KMF5sz7rNLxPlUVteiBwd7GKnNgdjZbmdykI1RL69CGzljPw6SX6fNsBus09IK3+6oYck1n1pkDi/Cj1WRJwXVuZcGcNlgYOVImHJOVJuYnHHOk/nppCn2V2j5qMVnOpbCgpytVyteyYE7LvdQkT/KIbeTPrFQxGfrVEVIefVlZHuaPaGphsqXuqLQzO2Q1sMWRkcvE5lhlmAzDq6CmLRtG0MryML2piYzNyowu9VSZxYI58fupyaNUEIa3cqLmGYVPOAPtc1R8nL73mzjcKm6kJnUWFkG65DjVjmHBnItPUhNsqTHC4W9Y7nemiPRlYlf/DM9lNBVOXKzoLRhLTbwdWdAT9x3VvsSCOZm42HUotduKovzr0mEp5FFEpwxdqgRo22m7pF2cShf6oGTJX6nJNxexYGAl1W4LRBNmYHcvv0wU262lMnHBW7RzZ5FXRM6y/LkYidTJS+UnRNGCCLjyK1gwMp1qq3uyYEbkFmpRyO5bi2f9/neAmhc4yAnfRNJmfUSkphcsx8MsGOmO6udZMKMvZsMMFuhxrYOfFKB2fT+ukKQnSCb7Ys0L1OCc1QIij3wd1ZfbGEk8wUqVLfDcsPCQCMNoHIdez1I9226wuitZMKEzXMK1NpPhHvzo6ywYGY7VvpwFJi4ze3Z+/uzxfXQz8D1qWj+MBSOv40rWGzPFQNvwA/ewpKcjtttqsX6Ccx0edkljEKflHvyprbax0CDc7opMlrS0+ozq7DwvLfA45HXmmYNMLLC6QSxZIPzfI2bRVuInqNofsFsRyRmZfXVkZiQHcj0d/4X2H5u5T33hAsgLWbIiQViuE+MM8VaGiA8reV+IyJiz9Zg/6aGitmzbvN68hrPENrCjlyI1Ejb2BCq+snZ8mS7wrmTfCu06az0TFl+uG6eIfT7ETLDg/BoOfh4Qi+vkTO01u68QMXyxPv40oacYi3x6cVYs35rIbrOU6Ld2spBj59oMBJyfHycaTlLMTsmsrnyjwmKzFp8WuuIrFY09aTCpRP2Bd2Zljxoz/ZXt2PqJ43eK+vawPsBXV6ujzp8gKkwWTe/EBktUbX9l2tj7sme9cwArh9hitSXraPWiwaKDTcqW0EHJA1WtnjYgPVVH+oCpq5Vx71HGcmWhkHTUzHeekuu7Xuz3an6YrGwvLcU98b3XyyKaDb9qpdgZCxVvJWYyAlcNDeudJp0EkX9aoU6hnd06wb8oRdLj9DiLgQDPJJFYfpnFNhO/4gcsqHgvy26XNOXS2xcUlhwt+6l0198n9gxYi4FYwWeGsmTBCLib9QGHvVmvSUt2lf5UdqT4i/wR+lSnU6LadkzSeKgtvqKL+OwCUMFkPKOvNVnR2PYdE13fDjtEKLuEBWvCRKbbIn78bfBsoCt4HRinrr9Qw422DuF/yZWwWfks2PISNay1cwgd4EkblDNv0WtGChbkDllAF6h2dOzTE6bppSEzFhRwdzWL5uUMSguWuU3O2Sz2KhvWOsr+evwm2YpfNucoVtCcds8qOVVbvvUniG3J+Iab21D+nGWq5/YfuI091c8EPS6IneM/H7Kn9A7uoCVyLm9Vtce2r11j5NNNJWc52PnCPl0hdfpCaXfhbHHhp9xdzdrtfl+n/lkTW9P8b0rl3hm946IiPCZExqSOWaX82/3WUQPRDYE13b1VY1JjIrmzhoiouN4zkREnFmvOcYBHuKLy9/faHxyFX7NK3Jn9Npt8mhjJhQ+usdmniJiR36OdXKBfBiK/LL/ZjkVrmmXjKEjeYpkmiBfuzqns4Aea7d5ESzmPReYWmAFfniPz2P8YfsDSSX4FtcduYMkWTx5crRqN55+IPJ88m6Vg9IOf22ARbt0GT+dEY8Rqj8h5F6mjgrnQLHW8ZYzE5b419cRaITHS4HgjjBCnoar8expcUJwjOEXM8QdZ0PAQagpYcMDFB6n98cZF8Dz638+CEy79kToUKW69hjg86cN2Fl3PGFw7kL1oj5Ftbc6SIx7DD4xgQcXt0CNX5xgRph/07wDiaMCdn9MeR1irWFDxIamPWB8imHEfru7PGCAXXmyfTjQAd+Fng596GbZTPsR0SjzCPc7SJx2i8gKl7JgB2EQMm9mdpDzvyKSogJd1ULGt/anYcIsoOicG4Y3Bn8O9KnH3zoEkDYadU8JsrL/jwS2+jrep1xZdviEMaYjgTriOJPjBimV4DT8a/ABax1TqVdY5IVFFQgpeQJjCDRwThT+gmCKcAr0hSm4YSr183jINXtzqIdzAOTjG/RKFFnjqM4XODRkikWPkjCG1ExR4BQdg1lKRF7tPUbqgLb/noOeoxfmzDaOomxcnQ/0otqlxFdsrKG9hGNjH1S7oRx6KeNkCudoTTQiqYVj3jh51f4BRo3FuZWKCg3EZ4h3YW7z9Uup6ASl76A5NvyhkDu3y8hZEYw/MpQLm7wbzF0BsmUD9vJrtIh6zbgILLgjH+1q0hsO/pG8XDkaAm6jfOU3Q2gPhwE0suAGWbVOY1Pwwfbva1pmetJp9GiMyhMzKmaaE7HA5DjeXUuCoKqlHdyThP0xlQYAT3cPuPASFu6jjyRTpBlrL1eZJfXvCsF40G/p8Uuy1D37MwQtStKHDoatQjuBcgtX8gWq+h8Hv+ZgFV3RGCnK09BR9ljRhLSurebcqko/BSzRBX6YyIwre05PSUvrcyCp3ZFNPr8rMt8V/a8JaJhDuL5XwEk5T1rIkZVHPOtU5c3ecLtzIgjuwmndI8Fums8Yd3ZEZVr14g/cdqpr2HjKOcn+R4GLczRp3JCN2Vr3chg32mJsQqBHsgw0SkuAa6+CYbvBYVG9I3EZipW3ixRK4hGekr+lzm1vPWJBLPQ1zpfEQ2gUxCMu+FotZXnZ5ZJQ7IltPQSJ/h+pPxGAFVE1t7fqnLhe576ekLiIpeab03+4orsAkk5VjM0a8R+OrKOYmTikVrmlFF479m8hazUlxNL8w0ST+Qj8QnseZSfds0L2h0uFzrnBN/ZPK3nXz1iDHkqb4Ds0wvMwUm1sqnptLqrcFgtNmvUdPe8Qd0ycNNH0XMGHgZG7hmGmjr/1ND4pChAgRIkSIECFChAjx/4ck/QdT7Ajrk6pWjAAAAABJRU5ErkJggg=="/>
          <p:cNvSpPr>
            <a:spLocks noChangeAspect="1" noChangeArrowheads="1"/>
          </p:cNvSpPr>
          <p:nvPr/>
        </p:nvSpPr>
        <p:spPr bwMode="auto">
          <a:xfrm>
            <a:off x="288925" y="-6016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3143"/>
            <a:ext cx="12192000" cy="33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49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/>
          <p:cNvPicPr>
            <a:picLocks noGrp="1" noChangeAspect="1"/>
          </p:cNvPicPr>
          <p:nvPr>
            <p:ph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240"/>
            <a:ext cx="12355551" cy="7703300"/>
          </a:xfr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4611" y="1226892"/>
            <a:ext cx="11363864" cy="2355552"/>
          </a:xfrm>
        </p:spPr>
        <p:txBody>
          <a:bodyPr>
            <a:noAutofit/>
          </a:bodyPr>
          <a:lstStyle/>
          <a:p>
            <a:r>
              <a:rPr lang="nb-NO" sz="3100" dirty="0"/>
              <a:t>Årlig spares pasientene i Vestre Viken for </a:t>
            </a:r>
            <a:br>
              <a:rPr lang="nb-NO" sz="3100" dirty="0"/>
            </a:br>
            <a:r>
              <a:rPr lang="nb-NO" sz="3100" dirty="0">
                <a:solidFill>
                  <a:srgbClr val="C00000"/>
                </a:solidFill>
              </a:rPr>
              <a:t>ca.</a:t>
            </a:r>
            <a:r>
              <a:rPr lang="nb-NO" sz="3100" dirty="0"/>
              <a:t> </a:t>
            </a:r>
            <a:r>
              <a:rPr lang="nb-NO" sz="4800" dirty="0">
                <a:solidFill>
                  <a:srgbClr val="C00000"/>
                </a:solidFill>
              </a:rPr>
              <a:t>300 døgn </a:t>
            </a:r>
            <a:r>
              <a:rPr lang="nb-NO" sz="3100" dirty="0"/>
              <a:t>med ventetid med støtte fra KI</a:t>
            </a:r>
            <a:br>
              <a:rPr lang="nb-NO" sz="3200" dirty="0"/>
            </a:br>
            <a:br>
              <a:rPr lang="nb-NO" sz="3200" dirty="0"/>
            </a:br>
            <a:endParaRPr lang="nb-NO" sz="2400" dirty="0">
              <a:solidFill>
                <a:srgbClr val="C00000"/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</p:spTree>
    <p:extLst>
      <p:ext uri="{BB962C8B-B14F-4D97-AF65-F5344CB8AC3E}">
        <p14:creationId xmlns:p14="http://schemas.microsoft.com/office/powerpoint/2010/main" val="2918292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387700" y="315205"/>
            <a:ext cx="1100097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3200" dirty="0"/>
              <a:t>Regionen bygger videre på vår erfaring</a:t>
            </a:r>
            <a:endParaRPr lang="nb-NO" sz="2400" dirty="0">
              <a:cs typeface="Calibri"/>
            </a:endParaRPr>
          </a:p>
        </p:txBody>
      </p:sp>
      <p:pic>
        <p:nvPicPr>
          <p:cNvPr id="2" name="Picture 1" descr="001c4f7f-3c4d-4699-9677-17151ee1fd0c@sikt">
            <a:extLst>
              <a:ext uri="{FF2B5EF4-FFF2-40B4-BE49-F238E27FC236}">
                <a16:creationId xmlns:a16="http://schemas.microsoft.com/office/drawing/2014/main" id="{02B9AA25-1BBC-A46A-13CF-FDB501155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59" r="-181" b="242"/>
          <a:stretch/>
        </p:blipFill>
        <p:spPr>
          <a:xfrm>
            <a:off x="7158623" y="3737830"/>
            <a:ext cx="4618093" cy="243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6E3DF-3054-A624-A05D-C513FCE8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839" y="899980"/>
            <a:ext cx="5110977" cy="2697697"/>
          </a:xfrm>
          <a:prstGeom prst="rect">
            <a:avLst/>
          </a:prstGeom>
        </p:spPr>
      </p:pic>
      <p:sp>
        <p:nvSpPr>
          <p:cNvPr id="7" name="TekstSylinder 15">
            <a:extLst>
              <a:ext uri="{FF2B5EF4-FFF2-40B4-BE49-F238E27FC236}">
                <a16:creationId xmlns:a16="http://schemas.microsoft.com/office/drawing/2014/main" id="{E826962F-A765-F114-ECB3-5F4C36316229}"/>
              </a:ext>
            </a:extLst>
          </p:cNvPr>
          <p:cNvSpPr txBox="1"/>
          <p:nvPr/>
        </p:nvSpPr>
        <p:spPr>
          <a:xfrm>
            <a:off x="-98285" y="1341371"/>
            <a:ext cx="6826655" cy="520142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nb-NO" sz="2000" b="1" dirty="0"/>
              <a:t>Oppdrag fra Helse Sør-Øst om å fortsette satsningen og bistå andre helseforetak:</a:t>
            </a:r>
            <a:endParaRPr lang="nb-NO" sz="2000" b="1" dirty="0">
              <a:cs typeface="Calibri"/>
            </a:endParaRPr>
          </a:p>
          <a:p>
            <a:pPr lvl="1"/>
            <a:endParaRPr lang="nb-NO" sz="2000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Vestre Viken implementere nye applikasjoner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b-NO" sz="2000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Vestre Viken lede HSØ KI-nettverk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b-NO" sz="2000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Vestre Viken støtter andre foretak 1:1 og er godt i gang: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Akershus universitetssykehus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Sykehuset Østfold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Sykehuset Telemark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.. resten!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nb-NO" sz="2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774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191075D9-7E23-6666-EABD-E34DCA7455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CD54D96-0D62-4533-A18E-640FFCE959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Nytt sykehus Drammen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9394EE3-D6E7-2EA6-C3DD-C17293A08A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358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">
            <a:extLst>
              <a:ext uri="{FF2B5EF4-FFF2-40B4-BE49-F238E27FC236}">
                <a16:creationId xmlns:a16="http://schemas.microsoft.com/office/drawing/2014/main" id="{DBB93481-9E2D-F6AD-F02B-54CE922255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36994" y="0"/>
            <a:ext cx="4955006" cy="6304548"/>
          </a:xfrm>
        </p:spPr>
        <p:txBody>
          <a:bodyPr/>
          <a:lstStyle/>
          <a:p>
            <a:pPr algn="l">
              <a:spcAft>
                <a:spcPts val="750"/>
              </a:spcAft>
            </a:pP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Etter at sengen rulles inn i sengevasken, blir </a:t>
            </a:r>
            <a:r>
              <a:rPr lang="nb-NO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madrassen automatisk løftet opp av en robot og vasket og desinfisert </a:t>
            </a: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samtidig som sengen. 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Når både seng og madrass er ferdig vasket og tørket, legges madrassen ned igjen. 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Det er kapasitet til å vaske 10 senger i timen. En prosess bruker </a:t>
            </a:r>
            <a:r>
              <a:rPr lang="nb-NO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6 minutter og 6 liter vann for å vaske en seng</a:t>
            </a: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Til sammenligning er 6 liter vann like mye vann som går med for å spyle ned i do. </a:t>
            </a:r>
          </a:p>
          <a:p>
            <a:endParaRPr lang="en-US" dirty="0"/>
          </a:p>
        </p:txBody>
      </p:sp>
      <p:pic>
        <p:nvPicPr>
          <p:cNvPr id="1026" name="Picture 2" descr="Et bilde som inneholder dør, konstruksjon, innendørs, heis&#10;&#10;Automatisk generert beskrivelse">
            <a:extLst>
              <a:ext uri="{FF2B5EF4-FFF2-40B4-BE49-F238E27FC236}">
                <a16:creationId xmlns:a16="http://schemas.microsoft.com/office/drawing/2014/main" id="{D3515BEE-D5E0-4BB9-8DB3-1A64771C659F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72" y="1706871"/>
            <a:ext cx="6655544" cy="43094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3" name="Title 3">
            <a:extLst>
              <a:ext uri="{FF2B5EF4-FFF2-40B4-BE49-F238E27FC236}">
                <a16:creationId xmlns:a16="http://schemas.microsoft.com/office/drawing/2014/main" id="{8D242203-0837-780C-BAC9-196ABEB6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72" y="756308"/>
            <a:ext cx="6595386" cy="43481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Sengevask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nytt</a:t>
            </a:r>
            <a:r>
              <a:rPr lang="en-US" dirty="0"/>
              <a:t> sykehus</a:t>
            </a:r>
          </a:p>
        </p:txBody>
      </p:sp>
      <p:sp>
        <p:nvSpPr>
          <p:cNvPr id="1037" name="Text Placeholder 5">
            <a:extLst>
              <a:ext uri="{FF2B5EF4-FFF2-40B4-BE49-F238E27FC236}">
                <a16:creationId xmlns:a16="http://schemas.microsoft.com/office/drawing/2014/main" id="{EF56412E-3F72-BABB-13A5-38FFAB154B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104" y="6443507"/>
            <a:ext cx="5342096" cy="246062"/>
          </a:xfrm>
        </p:spPr>
        <p:txBody>
          <a:bodyPr/>
          <a:lstStyle/>
          <a:p>
            <a:r>
              <a:rPr lang="en-US" dirty="0" err="1"/>
              <a:t>Avdeling</a:t>
            </a:r>
            <a:r>
              <a:rPr lang="en-US" dirty="0"/>
              <a:t> for </a:t>
            </a:r>
            <a:r>
              <a:rPr lang="en-US" dirty="0" err="1"/>
              <a:t>samhandling</a:t>
            </a:r>
            <a:r>
              <a:rPr lang="en-US" dirty="0"/>
              <a:t>, </a:t>
            </a:r>
            <a:r>
              <a:rPr lang="en-US" dirty="0" err="1"/>
              <a:t>brukermedvirkning</a:t>
            </a:r>
            <a:r>
              <a:rPr lang="en-US" dirty="0"/>
              <a:t> og </a:t>
            </a:r>
            <a:r>
              <a:rPr lang="en-US" dirty="0" err="1"/>
              <a:t>helsekompetanse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171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B625F03-2CCB-4AE2-D65C-8F22C24596F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5314" y="1606216"/>
            <a:ext cx="5585622" cy="4510774"/>
          </a:xfrm>
        </p:spPr>
        <p:txBody>
          <a:bodyPr>
            <a:normAutofit fontScale="25000" lnSpcReduction="20000"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sz="8000" dirty="0">
                <a:solidFill>
                  <a:schemeClr val="tx1">
                    <a:lumMod val="75000"/>
                  </a:schemeClr>
                </a:solidFill>
              </a:rPr>
              <a:t>19 Helsefelleskap - et hovedgrep i Nasjonal Helse- og sykehusplan 2020 – 2023</a:t>
            </a:r>
          </a:p>
          <a:p>
            <a:r>
              <a:rPr lang="nb-NO" sz="8000" dirty="0">
                <a:solidFill>
                  <a:schemeClr val="tx1">
                    <a:lumMod val="75000"/>
                  </a:schemeClr>
                </a:solidFill>
              </a:rPr>
              <a:t>Nasjonal helse- og samhandlingsplan 2024-2027</a:t>
            </a:r>
          </a:p>
          <a:p>
            <a:r>
              <a:rPr lang="nb-NO" sz="8000" dirty="0">
                <a:solidFill>
                  <a:schemeClr val="tx1">
                    <a:lumMod val="75000"/>
                  </a:schemeClr>
                </a:solidFill>
              </a:rPr>
              <a:t>Rekruttering- og samhandlingsmidler</a:t>
            </a:r>
          </a:p>
          <a:p>
            <a:r>
              <a:rPr lang="nb-NO" sz="8000" dirty="0">
                <a:solidFill>
                  <a:schemeClr val="tx1">
                    <a:lumMod val="75000"/>
                  </a:schemeClr>
                </a:solidFill>
              </a:rPr>
              <a:t>13,2 millioner i 2024</a:t>
            </a:r>
          </a:p>
          <a:p>
            <a:r>
              <a:rPr lang="nb-NO" sz="8000" dirty="0">
                <a:solidFill>
                  <a:schemeClr val="tx1">
                    <a:lumMod val="75000"/>
                  </a:schemeClr>
                </a:solidFill>
              </a:rPr>
              <a:t>En felles helsetjeneste</a:t>
            </a:r>
          </a:p>
          <a:p>
            <a:r>
              <a:rPr lang="nb-NO" sz="8000" dirty="0">
                <a:solidFill>
                  <a:srgbClr val="C00000"/>
                </a:solidFill>
              </a:rPr>
              <a:t>Pasientene som en ressurs</a:t>
            </a:r>
          </a:p>
          <a:p>
            <a:endParaRPr lang="nb-NO" sz="8000" dirty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r>
              <a:rPr lang="nb-NO" sz="8000" b="0" i="0" dirty="0">
                <a:solidFill>
                  <a:schemeClr val="tx1">
                    <a:lumMod val="75000"/>
                  </a:schemeClr>
                </a:solidFill>
                <a:effectLst/>
                <a:latin typeface="Google Sans"/>
              </a:rPr>
              <a:t>Pasienter med psykiske lidelser</a:t>
            </a:r>
          </a:p>
          <a:p>
            <a:pPr lvl="1"/>
            <a:r>
              <a:rPr lang="nb-NO" sz="8000" dirty="0">
                <a:solidFill>
                  <a:schemeClr val="tx1">
                    <a:lumMod val="75000"/>
                  </a:schemeClr>
                </a:solidFill>
                <a:latin typeface="Google Sans"/>
              </a:rPr>
              <a:t>P</a:t>
            </a:r>
            <a:r>
              <a:rPr lang="nb-NO" sz="8000" b="0" i="0" dirty="0">
                <a:solidFill>
                  <a:schemeClr val="tx1">
                    <a:lumMod val="75000"/>
                  </a:schemeClr>
                </a:solidFill>
                <a:effectLst/>
                <a:latin typeface="Google Sans"/>
              </a:rPr>
              <a:t>asienter med flere kroniske sykdommer</a:t>
            </a:r>
          </a:p>
          <a:p>
            <a:pPr lvl="1"/>
            <a:r>
              <a:rPr lang="nb-NO" sz="8000" dirty="0">
                <a:solidFill>
                  <a:schemeClr val="tx1">
                    <a:lumMod val="75000"/>
                  </a:schemeClr>
                </a:solidFill>
                <a:latin typeface="Google Sans"/>
              </a:rPr>
              <a:t>B</a:t>
            </a:r>
            <a:r>
              <a:rPr lang="nb-NO" sz="8000" b="0" i="0" dirty="0">
                <a:solidFill>
                  <a:schemeClr val="tx1">
                    <a:lumMod val="75000"/>
                  </a:schemeClr>
                </a:solidFill>
                <a:effectLst/>
                <a:latin typeface="Google Sans"/>
              </a:rPr>
              <a:t>arn og unge samt </a:t>
            </a:r>
          </a:p>
          <a:p>
            <a:pPr lvl="1"/>
            <a:r>
              <a:rPr lang="nb-NO" sz="8000" dirty="0">
                <a:solidFill>
                  <a:schemeClr val="tx1">
                    <a:lumMod val="75000"/>
                  </a:schemeClr>
                </a:solidFill>
                <a:latin typeface="Google Sans"/>
              </a:rPr>
              <a:t>S</a:t>
            </a:r>
            <a:r>
              <a:rPr lang="nb-NO" sz="8000" b="0" i="0" dirty="0">
                <a:solidFill>
                  <a:schemeClr val="tx1">
                    <a:lumMod val="75000"/>
                  </a:schemeClr>
                </a:solidFill>
                <a:effectLst/>
                <a:latin typeface="Google Sans"/>
              </a:rPr>
              <a:t>krøpelige eldre – Eldre med skrøpelighet</a:t>
            </a:r>
            <a:endParaRPr lang="nb-NO" sz="8000" dirty="0">
              <a:solidFill>
                <a:schemeClr val="tx1">
                  <a:lumMod val="75000"/>
                </a:schemeClr>
              </a:solidFill>
              <a:latin typeface="Google Sans"/>
            </a:endParaRPr>
          </a:p>
          <a:p>
            <a:pPr lvl="1"/>
            <a:r>
              <a:rPr lang="nb-NO" sz="8000" dirty="0">
                <a:solidFill>
                  <a:schemeClr val="tx1">
                    <a:lumMod val="75000"/>
                  </a:schemeClr>
                </a:solidFill>
                <a:latin typeface="Google Sans"/>
              </a:rPr>
              <a:t>Svangerskap, fødsel og barsel</a:t>
            </a:r>
            <a:endParaRPr lang="nb-NO" sz="8000" dirty="0">
              <a:solidFill>
                <a:schemeClr val="tx1">
                  <a:lumMod val="75000"/>
                </a:schemeClr>
              </a:solidFill>
            </a:endParaRPr>
          </a:p>
          <a:p>
            <a:endParaRPr lang="nb-NO" sz="8000" dirty="0">
              <a:solidFill>
                <a:schemeClr val="tx1">
                  <a:lumMod val="75000"/>
                </a:schemeClr>
              </a:solidFill>
            </a:endParaRPr>
          </a:p>
          <a:p>
            <a:endParaRPr lang="nb-NO" sz="8000" dirty="0">
              <a:solidFill>
                <a:schemeClr val="tx1">
                  <a:lumMod val="75000"/>
                </a:schemeClr>
              </a:solidFill>
            </a:endParaRPr>
          </a:p>
          <a:p>
            <a:endParaRPr lang="nb-NO" sz="8000" dirty="0">
              <a:solidFill>
                <a:schemeClr val="tx1">
                  <a:lumMod val="75000"/>
                </a:schemeClr>
              </a:solidFill>
            </a:endParaRP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36FDA8C-4233-86CE-5684-DC900DE8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</p:spPr>
        <p:txBody>
          <a:bodyPr anchor="ctr">
            <a:normAutofit/>
          </a:bodyPr>
          <a:lstStyle/>
          <a:p>
            <a:r>
              <a:rPr lang="nb-NO" sz="2300"/>
              <a:t>Helsefelleskapet Vestviken</a:t>
            </a:r>
          </a:p>
        </p:txBody>
      </p:sp>
      <p:pic>
        <p:nvPicPr>
          <p:cNvPr id="6" name="Plassholder for innhold 3">
            <a:extLst>
              <a:ext uri="{FF2B5EF4-FFF2-40B4-BE49-F238E27FC236}">
                <a16:creationId xmlns:a16="http://schemas.microsoft.com/office/drawing/2014/main" id="{8153A241-B0FC-5E2F-4B73-25443FA933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72" y="1909685"/>
            <a:ext cx="5699033" cy="39038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72B5050-2946-18D0-FC25-B7673D3E6F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104" y="6443506"/>
            <a:ext cx="8952071" cy="281143"/>
          </a:xfrm>
        </p:spPr>
        <p:txBody>
          <a:bodyPr>
            <a:normAutofit/>
          </a:bodyPr>
          <a:lstStyle/>
          <a:p>
            <a:r>
              <a:rPr lang="nb-NO" sz="1300"/>
              <a:t>Avdeling for samhandling, brukermedvirkning og helsekompetanse</a:t>
            </a:r>
          </a:p>
        </p:txBody>
      </p:sp>
    </p:spTree>
    <p:extLst>
      <p:ext uri="{BB962C8B-B14F-4D97-AF65-F5344CB8AC3E}">
        <p14:creationId xmlns:p14="http://schemas.microsoft.com/office/powerpoint/2010/main" val="128128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Vestre Viken-kortet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164" y="2092132"/>
            <a:ext cx="5345179" cy="380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286" y="1376023"/>
            <a:ext cx="5345179" cy="3811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716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95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02DDEF1-16E2-10FA-1948-B2708B65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4206240" y="3217071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B89AE0D-2107-39BA-511F-6CC424227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4775200" y="3101815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8A25E61-9D01-069A-96D2-6ABBA70EBA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6278880" y="150653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6A35612-D322-6D86-D09E-A503B365D1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6761480" y="4105912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CD1A368-7E9D-705A-9825-385EEF9D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5720080" y="1469552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17FE60A-15B4-BD66-011E-6BA54D62EB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6939280" y="586426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B0A9D93-0AAF-AF10-8361-09334839B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7985760" y="4073368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8006988-08BD-741A-4C9C-F881346A2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3403600" y="183959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C23FC3B-25F3-2B8A-0DC4-03E6E1098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8188960" y="529113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CC898A3-639A-8655-3B2A-E2AC4B69E1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5323840" y="293687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BCB364C9-EB63-58A1-6886-A23A9E74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7543800" y="43973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6A1B37CF-04C5-3616-4976-2C5F56A4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8006080" y="189991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73AADE36-A39F-C75C-CC18-ADCD10BB34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5100320" y="129825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410154B-314E-546F-B7B8-91587120C2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7426960" y="4036380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726013B3-B8FD-55C2-5199-1042EC5B5B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9154160" y="1636560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DF49FFC1-4260-F27C-83B4-A382127CB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2760980" y="3863662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058AB62B-9C18-01EC-743A-CE286BD2B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2169160" y="3967326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36A76524-CF7D-DAF2-8DF6-38BFECEB5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9702800" y="2257584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21DFAD1C-8710-D184-ECFA-24A7B839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577340" y="3957955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954E290C-1D22-49D0-4512-86F37E102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10322560" y="2566828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2626C10F-9FC3-B0EA-865F-DA8DD76A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0942320" y="2338076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F63203F2-CCC3-95C0-31E0-D450A6E4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3962400" y="191579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06E9C531-E7BE-5B9A-B3E2-6608289813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8615680" y="1883253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303BD881-2A70-CA86-1EFB-E0450EDB90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4389120" y="110176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5DB80A0C-F3D0-67A0-27EA-31A1243C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2844800" y="1905633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45228A4C-7978-39B6-308B-442507AAD5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5100320" y="76201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C7527152-525E-8B7D-6FE4-82020B648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854200" y="2225044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BAF51018-249D-61E8-5179-1C6F920503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5730240" y="1587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61277472-0D5E-C7B9-649D-974D59B1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1132840" y="245586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B5FACB60-5428-BD7F-EBF7-B2A81A56AB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9286240" y="3957955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7CFF091A-9F59-778F-7615-F3C36D4816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411480" y="2529844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C8FB8319-2930-A23B-AD59-04B2CC3306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1920240" y="43973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94233B34-ED95-7FF2-519C-6576C2CB8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0901680" y="3981135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2E79CB68-7D3E-44BA-2A2F-44B36630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046480" y="43973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Bilde 35">
            <a:extLst>
              <a:ext uri="{FF2B5EF4-FFF2-40B4-BE49-F238E27FC236}">
                <a16:creationId xmlns:a16="http://schemas.microsoft.com/office/drawing/2014/main" id="{7D8C4A6A-93B2-F591-74DD-69A7E77E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10139680" y="3981135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1D59581C-67E8-68CC-0B92-1E38093589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2794000" y="43973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43ADC6F8-4F46-221B-6804-5F9A84858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9174480" y="10445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Bilde 38">
            <a:extLst>
              <a:ext uri="{FF2B5EF4-FFF2-40B4-BE49-F238E27FC236}">
                <a16:creationId xmlns:a16="http://schemas.microsoft.com/office/drawing/2014/main" id="{A122F08B-7177-6C6F-963E-01B9CA481F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10048240" y="182882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Bilde 39">
            <a:extLst>
              <a:ext uri="{FF2B5EF4-FFF2-40B4-BE49-F238E27FC236}">
                <a16:creationId xmlns:a16="http://schemas.microsoft.com/office/drawing/2014/main" id="{43E16F49-3E1D-F5B5-221C-02071F3E5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0922000" y="10445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TekstSylinder 40">
            <a:extLst>
              <a:ext uri="{FF2B5EF4-FFF2-40B4-BE49-F238E27FC236}">
                <a16:creationId xmlns:a16="http://schemas.microsoft.com/office/drawing/2014/main" id="{3588E179-E178-235A-34B4-2C7AD576CCFA}"/>
              </a:ext>
            </a:extLst>
          </p:cNvPr>
          <p:cNvSpPr txBox="1"/>
          <p:nvPr/>
        </p:nvSpPr>
        <p:spPr>
          <a:xfrm>
            <a:off x="9545320" y="5952271"/>
            <a:ext cx="2433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Ref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: Direktør NAV,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feb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12193770-63CF-965F-9C43-46C08F797B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09" r="27872"/>
          <a:stretch/>
        </p:blipFill>
        <p:spPr>
          <a:xfrm>
            <a:off x="5612659" y="4800444"/>
            <a:ext cx="630661" cy="13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9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8286753E-3733-C17B-C1ED-5225E33FBBC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nb-NO" sz="1600" dirty="0"/>
              <a:t>Færre er fornøyd med livet (andel fra 75-67)</a:t>
            </a:r>
          </a:p>
          <a:p>
            <a:r>
              <a:rPr lang="nb-NO" sz="1600" dirty="0"/>
              <a:t>57 % har vært i kontakt med helse siste år</a:t>
            </a:r>
          </a:p>
          <a:p>
            <a:r>
              <a:rPr lang="nb-NO" sz="1600" dirty="0"/>
              <a:t>Det er stor enighet om at det bør tilsettes flere i helsetjenesten</a:t>
            </a:r>
          </a:p>
          <a:p>
            <a:r>
              <a:rPr lang="nb-NO" sz="1600" dirty="0"/>
              <a:t>Det er ikke mer enn 14% som har tro på at pårørende vil bidra mer en i dag</a:t>
            </a:r>
          </a:p>
          <a:p>
            <a:r>
              <a:rPr lang="nb-NO" sz="1600" dirty="0"/>
              <a:t>64% har ikke tillit til at det offentlige vil gi eldre den tjenesten de behøver – tydelig fall</a:t>
            </a:r>
          </a:p>
          <a:p>
            <a:r>
              <a:rPr lang="nb-NO" sz="1600" dirty="0"/>
              <a:t>79 % enighet om at den enkelte må ta et større ansvar for egen helse, sosialt liv, og egen boligsituasjon</a:t>
            </a:r>
          </a:p>
          <a:p>
            <a:r>
              <a:rPr lang="nb-NO" sz="1600" dirty="0"/>
              <a:t>Oppgavene i helsetjenesten topper igjen listen over vår tids største utfordring</a:t>
            </a:r>
          </a:p>
          <a:p>
            <a:r>
              <a:rPr lang="nb-NO" sz="1600" dirty="0"/>
              <a:t>Hvis det ikke finnes nok helsepersonell bør regjeringen vurdere nye arbeidsformer eller ny teknologi</a:t>
            </a:r>
          </a:p>
          <a:p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4EEEB8E1-7A0A-C2CC-E875-0C4A003F4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2000 innbyggere har fått dele synspunkter på helse</a:t>
            </a:r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1DF31EC8-5FBB-5788-45AB-B570CCAFF3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KANTAR – HELSEPOLITISK BAROMETER 2024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C892E0AB-C2CE-1DEC-5F74-C6D5C5386E0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FF96CAEA-FAF2-BEAB-4337-20DDDA56F3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  <p:pic>
        <p:nvPicPr>
          <p:cNvPr id="3" name="Bilde 2" descr="Et bilde som inneholder klær, konstruksjon, himmel, person&#10;&#10;Automatisk generert beskrivelse">
            <a:extLst>
              <a:ext uri="{FF2B5EF4-FFF2-40B4-BE49-F238E27FC236}">
                <a16:creationId xmlns:a16="http://schemas.microsoft.com/office/drawing/2014/main" id="{6D978383-8372-93B0-A300-044A6C84D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83" y="1606216"/>
            <a:ext cx="5835317" cy="45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8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D7ABE-3840-D1A8-DBFA-E21F03F77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BA12FC-0DCB-E125-4990-7CBE1D3B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68" y="599766"/>
            <a:ext cx="11363864" cy="434818"/>
          </a:xfrm>
        </p:spPr>
        <p:txBody>
          <a:bodyPr>
            <a:normAutofit fontScale="90000"/>
          </a:bodyPr>
          <a:lstStyle/>
          <a:p>
            <a:r>
              <a:rPr lang="nb-NO" dirty="0"/>
              <a:t>For det er dette som står på spill – på vår vakt..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9DE7C05-F345-8FE3-547F-2E86A4E8DF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69387" y="1849293"/>
            <a:ext cx="4829105" cy="3324114"/>
          </a:xfrm>
        </p:spPr>
        <p:txBody>
          <a:bodyPr/>
          <a:lstStyle/>
          <a:p>
            <a:pPr marL="0" indent="0" algn="ctr">
              <a:buNone/>
            </a:pPr>
            <a:r>
              <a:rPr lang="nb-NO" sz="3600" b="1" i="1" dirty="0"/>
              <a:t>«Gode og likeverdige helsetjenester til de som trenger det, når de trenger det, uavhengig av alder, bosted, etnisk bakgrunn, kjønn og økonomi.»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FF85DC-D866-F008-DD30-380C305F3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97" y="1849293"/>
            <a:ext cx="1336551" cy="397412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EE7FB25-D091-5CE3-678D-763F55C57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892" y="1943077"/>
            <a:ext cx="1587760" cy="39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4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Tilstrekkelig helsekompetanse er en forutsetning for å realisere pasientens helsetjeneste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nb-NO" dirty="0"/>
          </a:p>
          <a:p>
            <a:pPr marL="0" indent="0">
              <a:buNone/>
            </a:pPr>
            <a:endParaRPr lang="nb-NO" sz="2400" i="1" dirty="0"/>
          </a:p>
          <a:p>
            <a:pPr marL="0" indent="0">
              <a:buNone/>
            </a:pPr>
            <a:r>
              <a:rPr lang="nb-NO" sz="2400" i="1" dirty="0"/>
              <a:t>«Helsekompetanse er personers evne til å </a:t>
            </a:r>
            <a:r>
              <a:rPr lang="nb-NO" sz="2400" b="1" i="1" dirty="0"/>
              <a:t>finne</a:t>
            </a:r>
            <a:r>
              <a:rPr lang="nb-NO" sz="2400" i="1" dirty="0"/>
              <a:t>, </a:t>
            </a:r>
            <a:r>
              <a:rPr lang="nb-NO" sz="2400" b="1" i="1" dirty="0"/>
              <a:t>forstå, vurdere og anvende </a:t>
            </a:r>
            <a:r>
              <a:rPr lang="nb-NO" sz="2400" i="1" dirty="0"/>
              <a:t>helseinformasjon for å kunne treffe kunnskapsbaserte beslutninger relatert til egen helse. Det gjelder både beslutninger knyttet til </a:t>
            </a:r>
            <a:r>
              <a:rPr lang="nb-NO" sz="2400" i="1" dirty="0" err="1"/>
              <a:t>livsstilsvalg</a:t>
            </a:r>
            <a:r>
              <a:rPr lang="nb-NO" sz="2400" i="1" dirty="0"/>
              <a:t>, sykdomsforebyggende tiltak, egenmestring av sykdom og bruk av helse- og omsorgstjenesten.»  </a:t>
            </a:r>
          </a:p>
          <a:p>
            <a:pPr marL="0" indent="0">
              <a:buNone/>
            </a:pPr>
            <a:r>
              <a:rPr lang="nb-NO" sz="2400" i="1" dirty="0"/>
              <a:t>	</a:t>
            </a:r>
          </a:p>
          <a:p>
            <a:pPr marL="0" indent="0">
              <a:buNone/>
            </a:pPr>
            <a:r>
              <a:rPr lang="nb-NO" sz="2400" i="1" dirty="0"/>
              <a:t>Helse- og omsorgsdepartementet 2021</a:t>
            </a:r>
            <a:endParaRPr lang="nb-NO" sz="24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641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F8DB238A-E716-411A-3853-B38B20AAD9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29CA068-D708-F458-D36E-1012814907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Vestre Viken</a:t>
            </a:r>
            <a:br>
              <a:rPr lang="nb-NO" dirty="0"/>
            </a:br>
            <a:r>
              <a:rPr lang="nb-NO" dirty="0"/>
              <a:t>Virtuelle sykehus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C234ECB-E80B-4F03-6DD5-028752D7C4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</p:spTree>
    <p:extLst>
      <p:ext uri="{BB962C8B-B14F-4D97-AF65-F5344CB8AC3E}">
        <p14:creationId xmlns:p14="http://schemas.microsoft.com/office/powerpoint/2010/main" val="243284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87" y="517585"/>
            <a:ext cx="11363864" cy="434818"/>
          </a:xfrm>
        </p:spPr>
        <p:txBody>
          <a:bodyPr>
            <a:normAutofit fontScale="90000"/>
          </a:bodyPr>
          <a:lstStyle/>
          <a:p>
            <a:r>
              <a:rPr lang="nb-NO" dirty="0"/>
              <a:t>Vestre Vikens virtuelle sykehus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4"/>
          </p:nvPr>
        </p:nvSpPr>
        <p:spPr>
          <a:xfrm>
            <a:off x="557128" y="1884965"/>
            <a:ext cx="6846813" cy="451679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b="1" dirty="0">
                <a:ea typeface="+mn-lt"/>
                <a:cs typeface="+mn-lt"/>
              </a:rPr>
              <a:t>Hva er det virtuelle sykehuset?</a:t>
            </a:r>
            <a:endParaRPr lang="nb-NO" b="1" dirty="0">
              <a:cs typeface="Calibri" panose="020F0502020204030204"/>
            </a:endParaRPr>
          </a:p>
          <a:p>
            <a:r>
              <a:rPr lang="nb-NO" dirty="0">
                <a:ea typeface="+mn-lt"/>
                <a:cs typeface="+mn-lt"/>
              </a:rPr>
              <a:t>Vi samler alle våre digitale helsetjenester</a:t>
            </a:r>
            <a:endParaRPr lang="nb-NO" dirty="0"/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nb-NO" b="1" dirty="0">
                <a:ea typeface="+mn-lt"/>
                <a:cs typeface="+mn-lt"/>
              </a:rPr>
              <a:t>Hvorfor gjør vi det?</a:t>
            </a:r>
            <a:endParaRPr lang="nb-NO" b="1" dirty="0">
              <a:cs typeface="Calibri" panose="020F0502020204030204"/>
            </a:endParaRPr>
          </a:p>
          <a:p>
            <a:pPr fontAlgn="base"/>
            <a:r>
              <a:rPr lang="nb-NO" dirty="0"/>
              <a:t>Gjøre digitale helsetjenester mer tilgjengelig for pasientene  </a:t>
            </a:r>
          </a:p>
          <a:p>
            <a:pPr fontAlgn="base"/>
            <a:r>
              <a:rPr lang="nb-NO" dirty="0"/>
              <a:t>Øke brukermedvirkning og helsekompetanse </a:t>
            </a:r>
          </a:p>
          <a:p>
            <a:pPr fontAlgn="base"/>
            <a:r>
              <a:rPr lang="nb-NO" dirty="0"/>
              <a:t>Skape fremtidens helsetjeneste </a:t>
            </a:r>
          </a:p>
          <a:p>
            <a:pPr fontAlgn="base"/>
            <a:r>
              <a:rPr lang="nb-NO" dirty="0"/>
              <a:t>Utvikle en bærekraftig helsetjeneste </a:t>
            </a:r>
          </a:p>
          <a:p>
            <a:pPr fontAlgn="base"/>
            <a:r>
              <a:rPr lang="nb-NO" dirty="0"/>
              <a:t>Styrke innovasjon og utvikling </a:t>
            </a:r>
          </a:p>
          <a:p>
            <a:pPr marL="0" indent="0">
              <a:buNone/>
            </a:pPr>
            <a:br>
              <a:rPr lang="nb-NO" dirty="0"/>
            </a:b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77" y="1191127"/>
            <a:ext cx="4775058" cy="223787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51" y="3770779"/>
            <a:ext cx="2352227" cy="235222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7903333" y="433108"/>
            <a:ext cx="3624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Helse- og omsorgsministeren la ned den digitale grunnsteinen </a:t>
            </a:r>
            <a:r>
              <a:rPr lang="nb-NO" b="1" dirty="0"/>
              <a:t>11.11.22</a:t>
            </a:r>
            <a:r>
              <a:rPr lang="nb-NO" dirty="0"/>
              <a:t>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03596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VVHF">
      <a:dk1>
        <a:srgbClr val="00338D"/>
      </a:dk1>
      <a:lt1>
        <a:srgbClr val="FFFFFF"/>
      </a:lt1>
      <a:dk2>
        <a:srgbClr val="5599EE"/>
      </a:dk2>
      <a:lt2>
        <a:srgbClr val="CCD6E8"/>
      </a:lt2>
      <a:accent1>
        <a:srgbClr val="00338D"/>
      </a:accent1>
      <a:accent2>
        <a:srgbClr val="5599EE"/>
      </a:accent2>
      <a:accent3>
        <a:srgbClr val="CCD6E8"/>
      </a:accent3>
      <a:accent4>
        <a:srgbClr val="7BA296"/>
      </a:accent4>
      <a:accent5>
        <a:srgbClr val="E4D478"/>
      </a:accent5>
      <a:accent6>
        <a:srgbClr val="F7C07F"/>
      </a:accent6>
      <a:hlink>
        <a:srgbClr val="5599EE"/>
      </a:hlink>
      <a:folHlink>
        <a:srgbClr val="C6CD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F PPT-mal 1.2" id="{ED918D9C-EE06-45F8-84F4-C8124DEFD00A}" vid="{BB676DAE-DDE5-4D1E-9989-2F5023834A9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cd2f19-a720-43c8-80eb-29aee58cb710" xsi:nil="true"/>
    <lcf76f155ced4ddcb4097134ff3c332f xmlns="7f89fbf3-7f31-45d2-a5d6-ca97c517d02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F3C8DE52D2F64FB6FFA9AB822B4A48" ma:contentTypeVersion="14" ma:contentTypeDescription="Create a new document." ma:contentTypeScope="" ma:versionID="c07adcb348dddaf0fe0376a63ef10b5e">
  <xsd:schema xmlns:xsd="http://www.w3.org/2001/XMLSchema" xmlns:xs="http://www.w3.org/2001/XMLSchema" xmlns:p="http://schemas.microsoft.com/office/2006/metadata/properties" xmlns:ns2="7f89fbf3-7f31-45d2-a5d6-ca97c517d020" xmlns:ns3="4ecd2f19-a720-43c8-80eb-29aee58cb710" targetNamespace="http://schemas.microsoft.com/office/2006/metadata/properties" ma:root="true" ma:fieldsID="6c2ecb5427e1da383984260d91820fe0" ns2:_="" ns3:_="">
    <xsd:import namespace="7f89fbf3-7f31-45d2-a5d6-ca97c517d020"/>
    <xsd:import namespace="4ecd2f19-a720-43c8-80eb-29aee58cb7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89fbf3-7f31-45d2-a5d6-ca97c517d0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be3d436-fbfd-41cc-af34-671200448d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cd2f19-a720-43c8-80eb-29aee58cb7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f65092f-cae7-47c9-9a50-b75b0554e8f5}" ma:internalName="TaxCatchAll" ma:showField="CatchAllData" ma:web="4ecd2f19-a720-43c8-80eb-29aee58cb7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A63897-2FC3-4EE1-A436-E483A43E46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3F2421-BB43-4115-AB36-5092FC8D5F55}">
  <ds:schemaRefs>
    <ds:schemaRef ds:uri="http://purl.org/dc/dcmitype/"/>
    <ds:schemaRef ds:uri="7f89fbf3-7f31-45d2-a5d6-ca97c517d020"/>
    <ds:schemaRef ds:uri="http://www.w3.org/XML/1998/namespace"/>
    <ds:schemaRef ds:uri="http://purl.org/dc/elements/1.1/"/>
    <ds:schemaRef ds:uri="4ecd2f19-a720-43c8-80eb-29aee58cb7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AD63507-B19F-4944-A591-91B764FAB8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89fbf3-7f31-45d2-a5d6-ca97c517d020"/>
    <ds:schemaRef ds:uri="4ecd2f19-a720-43c8-80eb-29aee58cb7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b906c1f-19d2-4ac1-bea8-1ddf524e35b3}" enabled="1" method="Standard" siteId="{7f8e4cf0-71fb-489c-a336-3f9252a6390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VVHF PPT-mal 1.2</Template>
  <TotalTime>482</TotalTime>
  <Words>1659</Words>
  <Application>Microsoft Office PowerPoint</Application>
  <PresentationFormat>Widescreen</PresentationFormat>
  <Paragraphs>326</Paragraphs>
  <Slides>39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7" baseType="lpstr">
      <vt:lpstr>Aptos</vt:lpstr>
      <vt:lpstr>Arial</vt:lpstr>
      <vt:lpstr>Calibri</vt:lpstr>
      <vt:lpstr>Cambria</vt:lpstr>
      <vt:lpstr>Google Sans</vt:lpstr>
      <vt:lpstr>Open Sans</vt:lpstr>
      <vt:lpstr>Wingdings</vt:lpstr>
      <vt:lpstr>Office-tema</vt:lpstr>
      <vt:lpstr>Vestre Viken helseforetak Hva skjer der?   Anne-Lise Kristensen, avdelingssjef  Avdeling for samhandling, brukermedvirkning og helsekompetanse</vt:lpstr>
      <vt:lpstr>Et av landets største helseforetak Et Norge i miniatyr</vt:lpstr>
      <vt:lpstr>PowerPoint-presentasjon</vt:lpstr>
      <vt:lpstr>PowerPoint-presentasjon</vt:lpstr>
      <vt:lpstr>2000 innbyggere har fått dele synspunkter på helse</vt:lpstr>
      <vt:lpstr>For det er dette som står på spill – på vår vakt..</vt:lpstr>
      <vt:lpstr>Tilstrekkelig helsekompetanse er en forutsetning for å realisere pasientens helsetjeneste</vt:lpstr>
      <vt:lpstr>Vestre Viken Virtuelle sykehus    </vt:lpstr>
      <vt:lpstr>Vestre Vikens virtuelle sykehus</vt:lpstr>
      <vt:lpstr>Digitale helsetjenester – en ny måte å levere helsetjenestene på</vt:lpstr>
      <vt:lpstr>Digitalisering påvirker også de ansatte</vt:lpstr>
      <vt:lpstr>PowerPoint-presentasjon</vt:lpstr>
      <vt:lpstr>Hjemme når du kan, på sykehus når du må!</vt:lpstr>
      <vt:lpstr>Brukerstyring – sykehus når du trenger det </vt:lpstr>
      <vt:lpstr>Digital hjemmeoppfølging – dette tilbyr vi i dag</vt:lpstr>
      <vt:lpstr>Digital hjemmeoppfølging – dette er under utvikling</vt:lpstr>
      <vt:lpstr>Hjemmebehandling/ hjemmesykehus Hvordan ser den videre utviklingen ut?</vt:lpstr>
      <vt:lpstr>Video-AMK (Nødsentral 113)</vt:lpstr>
      <vt:lpstr>Testbed - én vei inn for næringslivet</vt:lpstr>
      <vt:lpstr>Erfaringer med digital hjemmeoppfølging</vt:lpstr>
      <vt:lpstr>Er det nyttig for oss? Erfaringer fra epilepsi</vt:lpstr>
      <vt:lpstr>Er det nyttig for brukerne, helsetjenesten, samfunnet?</vt:lpstr>
      <vt:lpstr>Bruk av kunstig intelligens i Vestre Viken</vt:lpstr>
      <vt:lpstr>PowerPoint-presentasjon</vt:lpstr>
      <vt:lpstr>PowerPoint-presentasjon</vt:lpstr>
      <vt:lpstr>Kunstig intelligens i Vestre Viken HF</vt:lpstr>
      <vt:lpstr>Første døgn på vakt forrige uke!</vt:lpstr>
      <vt:lpstr>PowerPoint-presentasjon</vt:lpstr>
      <vt:lpstr>Det primære formålet med innføring av KI i radiologi i VVHF</vt:lpstr>
      <vt:lpstr>Status Vestre Viken</vt:lpstr>
      <vt:lpstr>PowerPoint-presentasjon</vt:lpstr>
      <vt:lpstr>PowerPoint-presentasjon</vt:lpstr>
      <vt:lpstr>Årlig spares pasientene i Vestre Viken for  ca. 300 døgn med ventetid med støtte fra KI  </vt:lpstr>
      <vt:lpstr>PowerPoint-presentasjon</vt:lpstr>
      <vt:lpstr>Nytt sykehus Drammen</vt:lpstr>
      <vt:lpstr>Sengevask på nytt sykehus</vt:lpstr>
      <vt:lpstr>Helsefelleskapet Vestviken</vt:lpstr>
      <vt:lpstr>Vestre Viken-kortet</vt:lpstr>
      <vt:lpstr>PowerPoint-presentasjon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Digitalisering og bruk av KI i VVHF</dc:title>
  <dc:creator>Anders Johan Debes</dc:creator>
  <cp:lastModifiedBy>Anne-Lise Kristensen</cp:lastModifiedBy>
  <cp:revision>10</cp:revision>
  <cp:lastPrinted>2025-06-04T08:53:54Z</cp:lastPrinted>
  <dcterms:created xsi:type="dcterms:W3CDTF">2025-04-10T20:51:47Z</dcterms:created>
  <dcterms:modified xsi:type="dcterms:W3CDTF">2025-06-10T10:20:56Z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0x01010015F3C8DE52D2F64FB6FFA9AB822B4A48</vt:lpwstr>
  </property>
  <property fmtid="{D5CDD505-2E9C-101B-9397-08002B2CF9AE}" pid="3" name="MediaServiceImageTags">
    <vt:lpwstr/>
  </property>
</Properties>
</file>