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5" r:id="rId3"/>
    <p:sldId id="286" r:id="rId4"/>
    <p:sldId id="287" r:id="rId5"/>
    <p:sldId id="284" r:id="rId6"/>
    <p:sldId id="264" r:id="rId7"/>
    <p:sldId id="291" r:id="rId8"/>
    <p:sldId id="267" r:id="rId9"/>
    <p:sldId id="265" r:id="rId10"/>
    <p:sldId id="268" r:id="rId11"/>
    <p:sldId id="269" r:id="rId12"/>
    <p:sldId id="270" r:id="rId13"/>
    <p:sldId id="278" r:id="rId14"/>
    <p:sldId id="293" r:id="rId15"/>
    <p:sldId id="292" r:id="rId16"/>
    <p:sldId id="294" r:id="rId17"/>
    <p:sldId id="295" r:id="rId18"/>
    <p:sldId id="296" r:id="rId19"/>
    <p:sldId id="297" r:id="rId20"/>
    <p:sldId id="298" r:id="rId21"/>
    <p:sldId id="299" r:id="rId22"/>
    <p:sldId id="288" r:id="rId23"/>
    <p:sldId id="289" r:id="rId24"/>
    <p:sldId id="29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D66C1-A116-4727-A3BC-D5F935EF5752}" v="9" dt="2025-01-21T12:38:44.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7" d="100"/>
          <a:sy n="57" d="100"/>
        </p:scale>
        <p:origin x="35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p Cuppen" userId="5075fb83a748dbae" providerId="LiveId" clId="{CB2D66C1-A116-4727-A3BC-D5F935EF5752}"/>
    <pc:docChg chg="undo custSel addSld delSld modSld sldOrd">
      <pc:chgData name="Joop Cuppen" userId="5075fb83a748dbae" providerId="LiveId" clId="{CB2D66C1-A116-4727-A3BC-D5F935EF5752}" dt="2025-01-21T12:40:11.440" v="1032" actId="1076"/>
      <pc:docMkLst>
        <pc:docMk/>
      </pc:docMkLst>
      <pc:sldChg chg="del">
        <pc:chgData name="Joop Cuppen" userId="5075fb83a748dbae" providerId="LiveId" clId="{CB2D66C1-A116-4727-A3BC-D5F935EF5752}" dt="2025-01-21T12:18:02.595" v="70" actId="47"/>
        <pc:sldMkLst>
          <pc:docMk/>
          <pc:sldMk cId="2017541187" sldId="262"/>
        </pc:sldMkLst>
      </pc:sldChg>
      <pc:sldChg chg="modSp del mod">
        <pc:chgData name="Joop Cuppen" userId="5075fb83a748dbae" providerId="LiveId" clId="{CB2D66C1-A116-4727-A3BC-D5F935EF5752}" dt="2024-12-31T14:31:32.908" v="43" actId="47"/>
        <pc:sldMkLst>
          <pc:docMk/>
          <pc:sldMk cId="3176145467" sldId="271"/>
        </pc:sldMkLst>
      </pc:sldChg>
      <pc:sldChg chg="ord">
        <pc:chgData name="Joop Cuppen" userId="5075fb83a748dbae" providerId="LiveId" clId="{CB2D66C1-A116-4727-A3BC-D5F935EF5752}" dt="2024-12-31T12:37:07.635" v="1"/>
        <pc:sldMkLst>
          <pc:docMk/>
          <pc:sldMk cId="3984426347" sldId="288"/>
        </pc:sldMkLst>
      </pc:sldChg>
      <pc:sldChg chg="ord">
        <pc:chgData name="Joop Cuppen" userId="5075fb83a748dbae" providerId="LiveId" clId="{CB2D66C1-A116-4727-A3BC-D5F935EF5752}" dt="2024-12-31T12:37:07.635" v="1"/>
        <pc:sldMkLst>
          <pc:docMk/>
          <pc:sldMk cId="3740113745" sldId="289"/>
        </pc:sldMkLst>
      </pc:sldChg>
      <pc:sldChg chg="modSp mod ord">
        <pc:chgData name="Joop Cuppen" userId="5075fb83a748dbae" providerId="LiveId" clId="{CB2D66C1-A116-4727-A3BC-D5F935EF5752}" dt="2024-12-31T14:20:51.884" v="4" actId="14100"/>
        <pc:sldMkLst>
          <pc:docMk/>
          <pc:sldMk cId="3741924905" sldId="290"/>
        </pc:sldMkLst>
        <pc:picChg chg="mod">
          <ac:chgData name="Joop Cuppen" userId="5075fb83a748dbae" providerId="LiveId" clId="{CB2D66C1-A116-4727-A3BC-D5F935EF5752}" dt="2024-12-31T14:20:51.884" v="4" actId="14100"/>
          <ac:picMkLst>
            <pc:docMk/>
            <pc:sldMk cId="3741924905" sldId="290"/>
            <ac:picMk id="7" creationId="{E87F6B83-DE32-C421-4690-3A5D45BE3E7D}"/>
          </ac:picMkLst>
        </pc:picChg>
      </pc:sldChg>
      <pc:sldChg chg="ord">
        <pc:chgData name="Joop Cuppen" userId="5075fb83a748dbae" providerId="LiveId" clId="{CB2D66C1-A116-4727-A3BC-D5F935EF5752}" dt="2025-01-21T12:18:30.888" v="74"/>
        <pc:sldMkLst>
          <pc:docMk/>
          <pc:sldMk cId="874583265" sldId="291"/>
        </pc:sldMkLst>
      </pc:sldChg>
      <pc:sldChg chg="addSp modSp mod">
        <pc:chgData name="Joop Cuppen" userId="5075fb83a748dbae" providerId="LiveId" clId="{CB2D66C1-A116-4727-A3BC-D5F935EF5752}" dt="2025-01-21T12:28:06.467" v="393" actId="113"/>
        <pc:sldMkLst>
          <pc:docMk/>
          <pc:sldMk cId="1662712228" sldId="292"/>
        </pc:sldMkLst>
        <pc:spChg chg="add mod">
          <ac:chgData name="Joop Cuppen" userId="5075fb83a748dbae" providerId="LiveId" clId="{CB2D66C1-A116-4727-A3BC-D5F935EF5752}" dt="2025-01-21T12:28:06.467" v="393" actId="113"/>
          <ac:spMkLst>
            <pc:docMk/>
            <pc:sldMk cId="1662712228" sldId="292"/>
            <ac:spMk id="2" creationId="{FCAB2203-7B7F-0596-869B-5D5F2D25CD21}"/>
          </ac:spMkLst>
        </pc:spChg>
      </pc:sldChg>
      <pc:sldChg chg="addSp modSp mod">
        <pc:chgData name="Joop Cuppen" userId="5075fb83a748dbae" providerId="LiveId" clId="{CB2D66C1-A116-4727-A3BC-D5F935EF5752}" dt="2025-01-21T12:25:23.506" v="114" actId="1076"/>
        <pc:sldMkLst>
          <pc:docMk/>
          <pc:sldMk cId="210431152" sldId="293"/>
        </pc:sldMkLst>
        <pc:spChg chg="add mod">
          <ac:chgData name="Joop Cuppen" userId="5075fb83a748dbae" providerId="LiveId" clId="{CB2D66C1-A116-4727-A3BC-D5F935EF5752}" dt="2025-01-21T12:25:23.506" v="114" actId="1076"/>
          <ac:spMkLst>
            <pc:docMk/>
            <pc:sldMk cId="210431152" sldId="293"/>
            <ac:spMk id="2" creationId="{0CBCE0E2-1368-8CEF-E83B-455F06834652}"/>
          </ac:spMkLst>
        </pc:spChg>
      </pc:sldChg>
      <pc:sldChg chg="addSp modSp mod">
        <pc:chgData name="Joop Cuppen" userId="5075fb83a748dbae" providerId="LiveId" clId="{CB2D66C1-A116-4727-A3BC-D5F935EF5752}" dt="2025-01-21T12:32:40.119" v="703" actId="1076"/>
        <pc:sldMkLst>
          <pc:docMk/>
          <pc:sldMk cId="535382818" sldId="295"/>
        </pc:sldMkLst>
        <pc:spChg chg="add mod">
          <ac:chgData name="Joop Cuppen" userId="5075fb83a748dbae" providerId="LiveId" clId="{CB2D66C1-A116-4727-A3BC-D5F935EF5752}" dt="2025-01-21T12:32:40.119" v="703" actId="1076"/>
          <ac:spMkLst>
            <pc:docMk/>
            <pc:sldMk cId="535382818" sldId="295"/>
            <ac:spMk id="2" creationId="{F77E3C30-679C-4F44-2336-A7EF500224B8}"/>
          </ac:spMkLst>
        </pc:spChg>
      </pc:sldChg>
      <pc:sldChg chg="addSp modSp mod">
        <pc:chgData name="Joop Cuppen" userId="5075fb83a748dbae" providerId="LiveId" clId="{CB2D66C1-A116-4727-A3BC-D5F935EF5752}" dt="2025-01-21T12:34:45.025" v="735" actId="1076"/>
        <pc:sldMkLst>
          <pc:docMk/>
          <pc:sldMk cId="51105433" sldId="296"/>
        </pc:sldMkLst>
        <pc:spChg chg="add mod">
          <ac:chgData name="Joop Cuppen" userId="5075fb83a748dbae" providerId="LiveId" clId="{CB2D66C1-A116-4727-A3BC-D5F935EF5752}" dt="2025-01-21T12:34:45.025" v="735" actId="1076"/>
          <ac:spMkLst>
            <pc:docMk/>
            <pc:sldMk cId="51105433" sldId="296"/>
            <ac:spMk id="2" creationId="{CB4E4E30-FBB6-F6D9-5D87-99B07AA68BB8}"/>
          </ac:spMkLst>
        </pc:spChg>
        <pc:spChg chg="add mod">
          <ac:chgData name="Joop Cuppen" userId="5075fb83a748dbae" providerId="LiveId" clId="{CB2D66C1-A116-4727-A3BC-D5F935EF5752}" dt="2025-01-21T12:34:36.129" v="734" actId="14100"/>
          <ac:spMkLst>
            <pc:docMk/>
            <pc:sldMk cId="51105433" sldId="296"/>
            <ac:spMk id="3" creationId="{302EC81F-7783-1E14-F839-012435F720CA}"/>
          </ac:spMkLst>
        </pc:spChg>
        <pc:picChg chg="mod">
          <ac:chgData name="Joop Cuppen" userId="5075fb83a748dbae" providerId="LiveId" clId="{CB2D66C1-A116-4727-A3BC-D5F935EF5752}" dt="2025-01-21T12:32:39.819" v="702" actId="1076"/>
          <ac:picMkLst>
            <pc:docMk/>
            <pc:sldMk cId="51105433" sldId="296"/>
            <ac:picMk id="14" creationId="{2349132B-ABDE-069F-23DD-06505582C4E5}"/>
          </ac:picMkLst>
        </pc:picChg>
      </pc:sldChg>
      <pc:sldChg chg="addSp modSp mod">
        <pc:chgData name="Joop Cuppen" userId="5075fb83a748dbae" providerId="LiveId" clId="{CB2D66C1-A116-4727-A3BC-D5F935EF5752}" dt="2025-01-21T12:37:19.194" v="841" actId="403"/>
        <pc:sldMkLst>
          <pc:docMk/>
          <pc:sldMk cId="2226417694" sldId="297"/>
        </pc:sldMkLst>
        <pc:spChg chg="add mod">
          <ac:chgData name="Joop Cuppen" userId="5075fb83a748dbae" providerId="LiveId" clId="{CB2D66C1-A116-4727-A3BC-D5F935EF5752}" dt="2025-01-21T12:37:14.145" v="840" actId="404"/>
          <ac:spMkLst>
            <pc:docMk/>
            <pc:sldMk cId="2226417694" sldId="297"/>
            <ac:spMk id="2" creationId="{C6D4F049-9AF9-89C5-F3A5-3B03C9106FC8}"/>
          </ac:spMkLst>
        </pc:spChg>
        <pc:spChg chg="add mod">
          <ac:chgData name="Joop Cuppen" userId="5075fb83a748dbae" providerId="LiveId" clId="{CB2D66C1-A116-4727-A3BC-D5F935EF5752}" dt="2025-01-21T12:37:19.194" v="841" actId="403"/>
          <ac:spMkLst>
            <pc:docMk/>
            <pc:sldMk cId="2226417694" sldId="297"/>
            <ac:spMk id="3" creationId="{436E8222-E03C-EF7E-C8F6-2D483212AB6E}"/>
          </ac:spMkLst>
        </pc:spChg>
        <pc:picChg chg="mod">
          <ac:chgData name="Joop Cuppen" userId="5075fb83a748dbae" providerId="LiveId" clId="{CB2D66C1-A116-4727-A3BC-D5F935EF5752}" dt="2025-01-07T14:06:42.741" v="64" actId="1076"/>
          <ac:picMkLst>
            <pc:docMk/>
            <pc:sldMk cId="2226417694" sldId="297"/>
            <ac:picMk id="7" creationId="{2E4714DA-709A-EE48-73C0-797C9B04F15D}"/>
          </ac:picMkLst>
        </pc:picChg>
        <pc:picChg chg="mod ord">
          <ac:chgData name="Joop Cuppen" userId="5075fb83a748dbae" providerId="LiveId" clId="{CB2D66C1-A116-4727-A3BC-D5F935EF5752}" dt="2025-01-21T12:35:00.856" v="736" actId="1076"/>
          <ac:picMkLst>
            <pc:docMk/>
            <pc:sldMk cId="2226417694" sldId="297"/>
            <ac:picMk id="9" creationId="{873FB8D5-DDEF-C53F-92C9-05BCF9B7EB06}"/>
          </ac:picMkLst>
        </pc:picChg>
      </pc:sldChg>
      <pc:sldChg chg="addSp modSp mod">
        <pc:chgData name="Joop Cuppen" userId="5075fb83a748dbae" providerId="LiveId" clId="{CB2D66C1-A116-4727-A3BC-D5F935EF5752}" dt="2025-01-21T12:40:11.440" v="1032" actId="1076"/>
        <pc:sldMkLst>
          <pc:docMk/>
          <pc:sldMk cId="3511124" sldId="298"/>
        </pc:sldMkLst>
        <pc:spChg chg="add mod">
          <ac:chgData name="Joop Cuppen" userId="5075fb83a748dbae" providerId="LiveId" clId="{CB2D66C1-A116-4727-A3BC-D5F935EF5752}" dt="2025-01-21T12:38:04.726" v="877" actId="403"/>
          <ac:spMkLst>
            <pc:docMk/>
            <pc:sldMk cId="3511124" sldId="298"/>
            <ac:spMk id="2" creationId="{6283C1EE-AF82-F679-3BC4-90BBA08B6CBF}"/>
          </ac:spMkLst>
        </pc:spChg>
        <pc:spChg chg="add mod">
          <ac:chgData name="Joop Cuppen" userId="5075fb83a748dbae" providerId="LiveId" clId="{CB2D66C1-A116-4727-A3BC-D5F935EF5752}" dt="2025-01-21T12:40:11.440" v="1032" actId="1076"/>
          <ac:spMkLst>
            <pc:docMk/>
            <pc:sldMk cId="3511124" sldId="298"/>
            <ac:spMk id="3" creationId="{3200B416-598C-FAA6-6F81-0387E155D52C}"/>
          </ac:spMkLst>
        </pc:spChg>
        <pc:spChg chg="mod">
          <ac:chgData name="Joop Cuppen" userId="5075fb83a748dbae" providerId="LiveId" clId="{CB2D66C1-A116-4727-A3BC-D5F935EF5752}" dt="2025-01-21T12:38:19.851" v="878" actId="1076"/>
          <ac:spMkLst>
            <pc:docMk/>
            <pc:sldMk cId="3511124" sldId="298"/>
            <ac:spMk id="10" creationId="{CC540757-6CC4-6F6B-0CF7-0C204BC76AA1}"/>
          </ac:spMkLst>
        </pc:spChg>
        <pc:spChg chg="mod">
          <ac:chgData name="Joop Cuppen" userId="5075fb83a748dbae" providerId="LiveId" clId="{CB2D66C1-A116-4727-A3BC-D5F935EF5752}" dt="2025-01-21T12:38:29.746" v="881" actId="1076"/>
          <ac:spMkLst>
            <pc:docMk/>
            <pc:sldMk cId="3511124" sldId="298"/>
            <ac:spMk id="11" creationId="{9928754B-36EC-2196-E6FE-AF61C557CF1C}"/>
          </ac:spMkLst>
        </pc:spChg>
        <pc:picChg chg="mod">
          <ac:chgData name="Joop Cuppen" userId="5075fb83a748dbae" providerId="LiveId" clId="{CB2D66C1-A116-4727-A3BC-D5F935EF5752}" dt="2025-01-21T12:38:24.576" v="880" actId="1076"/>
          <ac:picMkLst>
            <pc:docMk/>
            <pc:sldMk cId="3511124" sldId="298"/>
            <ac:picMk id="5" creationId="{89F6476E-E62B-A3E1-49D4-2A685C2A4FD4}"/>
          </ac:picMkLst>
        </pc:picChg>
        <pc:picChg chg="mod">
          <ac:chgData name="Joop Cuppen" userId="5075fb83a748dbae" providerId="LiveId" clId="{CB2D66C1-A116-4727-A3BC-D5F935EF5752}" dt="2025-01-21T12:38:33.634" v="882" actId="1076"/>
          <ac:picMkLst>
            <pc:docMk/>
            <pc:sldMk cId="3511124" sldId="298"/>
            <ac:picMk id="9" creationId="{F742E66F-124B-D4F0-E229-AE87F17222E5}"/>
          </ac:picMkLst>
        </pc:picChg>
      </pc:sldChg>
      <pc:sldChg chg="addSp delSp modSp new mod ord">
        <pc:chgData name="Joop Cuppen" userId="5075fb83a748dbae" providerId="LiveId" clId="{CB2D66C1-A116-4727-A3BC-D5F935EF5752}" dt="2024-12-31T14:32:25.458" v="49"/>
        <pc:sldMkLst>
          <pc:docMk/>
          <pc:sldMk cId="500919804" sldId="299"/>
        </pc:sldMkLst>
        <pc:spChg chg="mod">
          <ac:chgData name="Joop Cuppen" userId="5075fb83a748dbae" providerId="LiveId" clId="{CB2D66C1-A116-4727-A3BC-D5F935EF5752}" dt="2024-12-31T14:29:47.971" v="38" actId="20577"/>
          <ac:spMkLst>
            <pc:docMk/>
            <pc:sldMk cId="500919804" sldId="299"/>
            <ac:spMk id="3" creationId="{CA275658-D5B0-3F2C-C808-802C1B56C671}"/>
          </ac:spMkLst>
        </pc:spChg>
        <pc:picChg chg="add mod">
          <ac:chgData name="Joop Cuppen" userId="5075fb83a748dbae" providerId="LiveId" clId="{CB2D66C1-A116-4727-A3BC-D5F935EF5752}" dt="2024-12-31T14:29:34.878" v="35" actId="1076"/>
          <ac:picMkLst>
            <pc:docMk/>
            <pc:sldMk cId="500919804" sldId="299"/>
            <ac:picMk id="5" creationId="{7AA40954-B1D8-3291-355C-489913C0A9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CA690-DE2A-4239-BB3E-5EBA12B151FD}" type="datetimeFigureOut">
              <a:rPr lang="nb-NO" smtClean="0"/>
              <a:t>21.01.2025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4A980-EB22-4465-9F8E-15C50E66D0B7}" type="slidenum">
              <a:rPr lang="nb-NO" smtClean="0"/>
              <a:t>‹#›</a:t>
            </a:fld>
            <a:endParaRPr lang="nb-NO"/>
          </a:p>
        </p:txBody>
      </p:sp>
    </p:spTree>
    <p:extLst>
      <p:ext uri="{BB962C8B-B14F-4D97-AF65-F5344CB8AC3E}">
        <p14:creationId xmlns:p14="http://schemas.microsoft.com/office/powerpoint/2010/main" val="291832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HelseNorge</a:t>
            </a:r>
            <a:r>
              <a:rPr lang="nb-NO" dirty="0"/>
              <a:t>, Helseboka, Helserespons, Pasientsky, </a:t>
            </a:r>
            <a:r>
              <a:rPr lang="nb-NO" dirty="0" err="1"/>
              <a:t>HelsaMi</a:t>
            </a:r>
            <a:r>
              <a:rPr lang="nb-NO" dirty="0"/>
              <a:t>, Hjertekampen, Basis, Skritteller, Lifesum, Calm, Mindfullness, Medmento</a:t>
            </a:r>
          </a:p>
        </p:txBody>
      </p:sp>
      <p:sp>
        <p:nvSpPr>
          <p:cNvPr id="4" name="Plassholder for lysbildenummer 3"/>
          <p:cNvSpPr>
            <a:spLocks noGrp="1"/>
          </p:cNvSpPr>
          <p:nvPr>
            <p:ph type="sldNum" sz="quarter" idx="5"/>
          </p:nvPr>
        </p:nvSpPr>
        <p:spPr/>
        <p:txBody>
          <a:bodyPr/>
          <a:lstStyle/>
          <a:p>
            <a:fld id="{89932EC9-EF61-4E61-B403-72F41760A99B}" type="slidenum">
              <a:rPr lang="nb-NO" smtClean="0"/>
              <a:t>1</a:t>
            </a:fld>
            <a:endParaRPr lang="nb-NO"/>
          </a:p>
        </p:txBody>
      </p:sp>
    </p:spTree>
    <p:extLst>
      <p:ext uri="{BB962C8B-B14F-4D97-AF65-F5344CB8AC3E}">
        <p14:creationId xmlns:p14="http://schemas.microsoft.com/office/powerpoint/2010/main" val="329804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932EC9-EF61-4E61-B403-72F41760A99B}" type="slidenum">
              <a:rPr lang="nb-NO" smtClean="0"/>
              <a:t>13</a:t>
            </a:fld>
            <a:endParaRPr lang="nb-NO"/>
          </a:p>
        </p:txBody>
      </p:sp>
    </p:spTree>
    <p:extLst>
      <p:ext uri="{BB962C8B-B14F-4D97-AF65-F5344CB8AC3E}">
        <p14:creationId xmlns:p14="http://schemas.microsoft.com/office/powerpoint/2010/main" val="66620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11BD60-4A81-F911-8923-D7C47AFD445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71D3207-D503-FF25-B8E8-F58ED709A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9036F80-1EBF-568E-3864-395404FCC295}"/>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846CDFDD-7761-57BD-3ED1-1923CAAB21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B52E255-3CC3-7C00-FE33-AC5CC28E8573}"/>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81521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5272D3-D4B8-6DF2-7925-B8EE70D79F4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E305D3-DDCB-8886-6BF4-7B908FD97A8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4CD8F1-E70C-9B58-165E-F2D88A163A4E}"/>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160E796D-9B24-D66C-EB54-73FB750D32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414B2-87A1-DCF9-6A55-F31C6315B8E5}"/>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6012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0C05FFF-5C02-560C-D90F-061F39D8A68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97EB3E3-3222-1E90-B2C9-25555792179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5EB7E5-9135-C9A7-8713-DDF1D05EB6F1}"/>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63C33585-B705-D277-A866-4A9A95BB4E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1FB7FCF-CB8E-6C2E-24A2-EFC2BDD7F95A}"/>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7970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DEBFB-BEE4-A05B-1692-BC8C5097FDD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2709340-4D73-6F50-44C4-4026CB2992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E496D-DA25-EF27-CA94-F39C4AB5F0EC}"/>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64062380-0F8F-5AE9-F48C-4E3495B9906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1681CE-54D9-6005-1CB3-68360BBC020E}"/>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425859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C2257-3CA3-1BF7-313D-2383620F3DA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6037E32-7C18-6F4D-8C5D-6B07DD31BA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92F3ECA-E1FF-826D-2E1E-4269F06B59BB}"/>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FA0AE10C-4F95-9DFF-7E23-D0260C6110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5E0E57-7B0E-1574-5F8B-4A660CB759AB}"/>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68706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95E921-F280-DF31-A1A7-D1F9A7371A4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9E8E19C-281E-BE02-BE49-C0AD3F20E0B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67AA71A-8800-A5A9-781E-337F716CD35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1C85066-A9F3-7D12-1D84-0B3E5BFA690E}"/>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0E4941F9-8824-6A32-56F8-BC808016C38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777171-65DF-A3BA-8A98-75D5D431FF78}"/>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60128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C6D535-398A-D649-CA74-1949958DDFB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AAEDEF1-11E6-352D-02B9-BEB44E524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C77DBD8-F89B-EF56-E182-66F370E14D5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80A7484-859F-BE96-25D1-39E669D9F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8F8CFE2-89B5-865A-C8D1-9053C08B771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75E861E-F033-DF33-3366-2F8467A0C388}"/>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8" name="Plassholder for bunntekst 7">
            <a:extLst>
              <a:ext uri="{FF2B5EF4-FFF2-40B4-BE49-F238E27FC236}">
                <a16:creationId xmlns:a16="http://schemas.microsoft.com/office/drawing/2014/main" id="{C677F482-DD2E-0EB6-DEAB-11C5EFA95C9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AB20934-6D46-04F2-C77C-1B4936A0B5C0}"/>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386373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F7F12-71AF-4A99-0DC8-FAD7AABF121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1576A4A-6574-503B-6ED7-F2DD9C2BEB59}"/>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4" name="Plassholder for bunntekst 3">
            <a:extLst>
              <a:ext uri="{FF2B5EF4-FFF2-40B4-BE49-F238E27FC236}">
                <a16:creationId xmlns:a16="http://schemas.microsoft.com/office/drawing/2014/main" id="{BDD91594-3AD6-D521-D295-19265D3265C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6FB92BB-924D-D706-E39C-A3FF16774A8B}"/>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7307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68DCF7A-F3FA-FAAD-8099-22A4C1E63773}"/>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3" name="Plassholder for bunntekst 2">
            <a:extLst>
              <a:ext uri="{FF2B5EF4-FFF2-40B4-BE49-F238E27FC236}">
                <a16:creationId xmlns:a16="http://schemas.microsoft.com/office/drawing/2014/main" id="{245EFA1D-8B31-59B4-57CB-FA5B94ABFC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B32B1E3-B4BB-4DDA-2863-169786909714}"/>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4439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5731D1-B1BB-D0FB-EE47-3D123D441B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5AE29A0-2B42-76F6-9735-53B1FA8A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294A8C5-C8DA-E6BF-B962-BEDE9D852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BC130EB-6E8C-F09E-9986-B3D34C35066F}"/>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30AC4C8A-013B-40F8-C8B2-9819DCD8BF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88BCBC0-B22F-150A-A00B-23A0B9585487}"/>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7259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26B60-DAB1-DA5B-6F2C-4385BB41F80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3AC04FC-B489-A8AB-940A-3B12313DF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358E3E8-9206-7CB7-5F5B-E5EB7E2B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E2358A-2952-7FC5-756D-1A2F4977A253}"/>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E19FEB00-460F-F8D0-56A1-ADF293A119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D7D18C-19DB-AEB2-1118-20756FDC0E06}"/>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49272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93B2615-ADF1-1E13-5BAE-050327FD2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A0D54E6-3EEE-A83B-FDD5-52D97B07F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05C478-D1A5-2DFF-702D-55FB2D051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8FBB58AC-ED32-A62F-BEEB-3AB582C29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4F912DCA-BC55-43BB-B1A3-BB714D1AF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9558E2-7567-49F5-A8D3-470195234FE0}" type="slidenum">
              <a:rPr lang="nb-NO" smtClean="0"/>
              <a:t>‹#›</a:t>
            </a:fld>
            <a:endParaRPr lang="nb-NO"/>
          </a:p>
        </p:txBody>
      </p:sp>
    </p:spTree>
    <p:extLst>
      <p:ext uri="{BB962C8B-B14F-4D97-AF65-F5344CB8AC3E}">
        <p14:creationId xmlns:p14="http://schemas.microsoft.com/office/powerpoint/2010/main" val="426621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basis-hjemmetrening.no/"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EBD2B371-57C3-78B5-EFC0-39F84D80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783" y="4833170"/>
            <a:ext cx="1447012" cy="1302426"/>
          </a:xfrm>
          <a:prstGeom prst="rect">
            <a:avLst/>
          </a:prstGeom>
        </p:spPr>
      </p:pic>
      <p:pic>
        <p:nvPicPr>
          <p:cNvPr id="15" name="Bilde 14" descr="Et bilde som inneholder tekst, utklipp&#10;&#10;Automatisk generert beskrivelse">
            <a:extLst>
              <a:ext uri="{FF2B5EF4-FFF2-40B4-BE49-F238E27FC236}">
                <a16:creationId xmlns:a16="http://schemas.microsoft.com/office/drawing/2014/main" id="{DA2225A5-5F04-8260-4911-EEB2392FC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352" y="4743090"/>
            <a:ext cx="1447013" cy="1482586"/>
          </a:xfrm>
          <a:prstGeom prst="rect">
            <a:avLst/>
          </a:prstGeom>
        </p:spPr>
      </p:pic>
      <p:pic>
        <p:nvPicPr>
          <p:cNvPr id="17" name="Bilde 16">
            <a:extLst>
              <a:ext uri="{FF2B5EF4-FFF2-40B4-BE49-F238E27FC236}">
                <a16:creationId xmlns:a16="http://schemas.microsoft.com/office/drawing/2014/main" id="{25FDD434-1E41-899E-6E97-8FEC422CB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4112" y="341380"/>
            <a:ext cx="1192354" cy="1275616"/>
          </a:xfrm>
          <a:prstGeom prst="rect">
            <a:avLst/>
          </a:prstGeom>
        </p:spPr>
      </p:pic>
      <p:pic>
        <p:nvPicPr>
          <p:cNvPr id="18" name="Bilde 17">
            <a:extLst>
              <a:ext uri="{FF2B5EF4-FFF2-40B4-BE49-F238E27FC236}">
                <a16:creationId xmlns:a16="http://schemas.microsoft.com/office/drawing/2014/main" id="{C32FF303-FC67-8A0B-F8B2-4C782590E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2414" y="1734202"/>
            <a:ext cx="1375750" cy="1392822"/>
          </a:xfrm>
          <a:prstGeom prst="rect">
            <a:avLst/>
          </a:prstGeom>
        </p:spPr>
      </p:pic>
      <p:sp>
        <p:nvSpPr>
          <p:cNvPr id="2" name="Tittel 1">
            <a:extLst>
              <a:ext uri="{FF2B5EF4-FFF2-40B4-BE49-F238E27FC236}">
                <a16:creationId xmlns:a16="http://schemas.microsoft.com/office/drawing/2014/main" id="{019DC41A-7EF9-7AC8-85F4-BA9700F2960B}"/>
              </a:ext>
            </a:extLst>
          </p:cNvPr>
          <p:cNvSpPr>
            <a:spLocks noGrp="1"/>
          </p:cNvSpPr>
          <p:nvPr>
            <p:ph type="ctrTitle"/>
          </p:nvPr>
        </p:nvSpPr>
        <p:spPr>
          <a:xfrm>
            <a:off x="621629" y="639592"/>
            <a:ext cx="4225290" cy="5578816"/>
          </a:xfrm>
          <a:solidFill>
            <a:srgbClr val="0070C0"/>
          </a:solidFill>
        </p:spPr>
        <p:txBody>
          <a:bodyPr vert="horz" lIns="91440" tIns="45720" rIns="91440" bIns="45720" rtlCol="0" anchor="ctr">
            <a:normAutofit/>
          </a:bodyPr>
          <a:lstStyle/>
          <a:p>
            <a:r>
              <a:rPr lang="en-US" sz="6600" kern="1200" dirty="0">
                <a:solidFill>
                  <a:schemeClr val="accent4">
                    <a:lumMod val="20000"/>
                    <a:lumOff val="80000"/>
                  </a:schemeClr>
                </a:solidFill>
                <a:latin typeface="+mj-lt"/>
                <a:ea typeface="+mj-ea"/>
                <a:cs typeface="+mj-cs"/>
              </a:rPr>
              <a:t>Helse </a:t>
            </a:r>
            <a:br>
              <a:rPr lang="en-US" sz="6600" kern="1200" dirty="0">
                <a:solidFill>
                  <a:schemeClr val="accent4">
                    <a:lumMod val="20000"/>
                    <a:lumOff val="80000"/>
                  </a:schemeClr>
                </a:solidFill>
                <a:latin typeface="+mj-lt"/>
                <a:ea typeface="+mj-ea"/>
                <a:cs typeface="+mj-cs"/>
              </a:rPr>
            </a:br>
            <a:r>
              <a:rPr lang="en-US" sz="6600" kern="1200" dirty="0">
                <a:solidFill>
                  <a:schemeClr val="accent4">
                    <a:lumMod val="20000"/>
                    <a:lumOff val="80000"/>
                  </a:schemeClr>
                </a:solidFill>
                <a:latin typeface="+mj-lt"/>
                <a:ea typeface="+mj-ea"/>
                <a:cs typeface="+mj-cs"/>
              </a:rPr>
              <a:t>apper</a:t>
            </a:r>
            <a:endParaRPr lang="en-US" sz="4400" kern="1200" dirty="0">
              <a:solidFill>
                <a:schemeClr val="accent4">
                  <a:lumMod val="20000"/>
                  <a:lumOff val="80000"/>
                </a:schemeClr>
              </a:solidFill>
              <a:latin typeface="+mj-lt"/>
              <a:ea typeface="+mj-ea"/>
              <a:cs typeface="+mj-cs"/>
            </a:endParaRPr>
          </a:p>
        </p:txBody>
      </p:sp>
      <p:sp>
        <p:nvSpPr>
          <p:cNvPr id="20" name="TekstSylinder 19">
            <a:extLst>
              <a:ext uri="{FF2B5EF4-FFF2-40B4-BE49-F238E27FC236}">
                <a16:creationId xmlns:a16="http://schemas.microsoft.com/office/drawing/2014/main" id="{04F31FEB-CE0C-D3F1-9AF2-F3BF5942A4D3}"/>
              </a:ext>
            </a:extLst>
          </p:cNvPr>
          <p:cNvSpPr txBox="1"/>
          <p:nvPr/>
        </p:nvSpPr>
        <p:spPr>
          <a:xfrm>
            <a:off x="681305" y="1986414"/>
            <a:ext cx="4356243" cy="369332"/>
          </a:xfrm>
          <a:prstGeom prst="rect">
            <a:avLst/>
          </a:prstGeom>
          <a:noFill/>
        </p:spPr>
        <p:txBody>
          <a:bodyPr wrap="square" rtlCol="0">
            <a:spAutoFit/>
          </a:bodyPr>
          <a:lstStyle/>
          <a:p>
            <a:r>
              <a:rPr lang="nb-NO" dirty="0"/>
              <a:t> </a:t>
            </a:r>
          </a:p>
        </p:txBody>
      </p:sp>
      <p:pic>
        <p:nvPicPr>
          <p:cNvPr id="4" name="Bilde 3">
            <a:extLst>
              <a:ext uri="{FF2B5EF4-FFF2-40B4-BE49-F238E27FC236}">
                <a16:creationId xmlns:a16="http://schemas.microsoft.com/office/drawing/2014/main" id="{D2E86755-5B1A-BD66-B2EC-B113E4ECFB6D}"/>
              </a:ext>
            </a:extLst>
          </p:cNvPr>
          <p:cNvPicPr>
            <a:picLocks noChangeAspect="1"/>
          </p:cNvPicPr>
          <p:nvPr/>
        </p:nvPicPr>
        <p:blipFill>
          <a:blip r:embed="rId7"/>
          <a:stretch>
            <a:fillRect/>
          </a:stretch>
        </p:blipFill>
        <p:spPr>
          <a:xfrm>
            <a:off x="8042910" y="3429000"/>
            <a:ext cx="1771741" cy="812842"/>
          </a:xfrm>
          <a:prstGeom prst="rect">
            <a:avLst/>
          </a:prstGeom>
        </p:spPr>
      </p:pic>
      <p:pic>
        <p:nvPicPr>
          <p:cNvPr id="6" name="Bilde 5">
            <a:extLst>
              <a:ext uri="{FF2B5EF4-FFF2-40B4-BE49-F238E27FC236}">
                <a16:creationId xmlns:a16="http://schemas.microsoft.com/office/drawing/2014/main" id="{C13D7091-BC7F-8322-B989-EEAAD960F68B}"/>
              </a:ext>
            </a:extLst>
          </p:cNvPr>
          <p:cNvPicPr>
            <a:picLocks noChangeAspect="1"/>
          </p:cNvPicPr>
          <p:nvPr/>
        </p:nvPicPr>
        <p:blipFill>
          <a:blip r:embed="rId8"/>
          <a:stretch>
            <a:fillRect/>
          </a:stretch>
        </p:blipFill>
        <p:spPr>
          <a:xfrm>
            <a:off x="8393187" y="2001326"/>
            <a:ext cx="1170590" cy="1156817"/>
          </a:xfrm>
          <a:prstGeom prst="rect">
            <a:avLst/>
          </a:prstGeom>
        </p:spPr>
      </p:pic>
      <p:pic>
        <p:nvPicPr>
          <p:cNvPr id="8" name="Plassholder for innhold 3">
            <a:extLst>
              <a:ext uri="{FF2B5EF4-FFF2-40B4-BE49-F238E27FC236}">
                <a16:creationId xmlns:a16="http://schemas.microsoft.com/office/drawing/2014/main" id="{BB40136A-50CF-55BA-61BA-029369E55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3965" y="3244230"/>
            <a:ext cx="1296406" cy="1307878"/>
          </a:xfrm>
          <a:prstGeom prst="rect">
            <a:avLst/>
          </a:prstGeom>
        </p:spPr>
      </p:pic>
      <p:pic>
        <p:nvPicPr>
          <p:cNvPr id="3" name="Bilde 2">
            <a:extLst>
              <a:ext uri="{FF2B5EF4-FFF2-40B4-BE49-F238E27FC236}">
                <a16:creationId xmlns:a16="http://schemas.microsoft.com/office/drawing/2014/main" id="{80A0EFF1-22C3-6F2E-B0C8-7FA6C8A27144}"/>
              </a:ext>
            </a:extLst>
          </p:cNvPr>
          <p:cNvPicPr>
            <a:picLocks noChangeAspect="1"/>
          </p:cNvPicPr>
          <p:nvPr/>
        </p:nvPicPr>
        <p:blipFill>
          <a:blip r:embed="rId10"/>
          <a:stretch>
            <a:fillRect/>
          </a:stretch>
        </p:blipFill>
        <p:spPr>
          <a:xfrm>
            <a:off x="6096000" y="341380"/>
            <a:ext cx="1754594" cy="1392822"/>
          </a:xfrm>
          <a:prstGeom prst="rect">
            <a:avLst/>
          </a:prstGeom>
        </p:spPr>
      </p:pic>
      <p:pic>
        <p:nvPicPr>
          <p:cNvPr id="5" name="Bilde 4">
            <a:extLst>
              <a:ext uri="{FF2B5EF4-FFF2-40B4-BE49-F238E27FC236}">
                <a16:creationId xmlns:a16="http://schemas.microsoft.com/office/drawing/2014/main" id="{F6581C1D-C09A-093A-AE39-31D945D21FF5}"/>
              </a:ext>
            </a:extLst>
          </p:cNvPr>
          <p:cNvPicPr>
            <a:picLocks noChangeAspect="1"/>
          </p:cNvPicPr>
          <p:nvPr/>
        </p:nvPicPr>
        <p:blipFill>
          <a:blip r:embed="rId11"/>
          <a:stretch>
            <a:fillRect/>
          </a:stretch>
        </p:blipFill>
        <p:spPr>
          <a:xfrm>
            <a:off x="6219217" y="1795394"/>
            <a:ext cx="1520859" cy="1489543"/>
          </a:xfrm>
          <a:prstGeom prst="rect">
            <a:avLst/>
          </a:prstGeom>
        </p:spPr>
      </p:pic>
      <p:pic>
        <p:nvPicPr>
          <p:cNvPr id="10" name="Bilde 9">
            <a:extLst>
              <a:ext uri="{FF2B5EF4-FFF2-40B4-BE49-F238E27FC236}">
                <a16:creationId xmlns:a16="http://schemas.microsoft.com/office/drawing/2014/main" id="{DB1FD22C-2A90-59BD-E390-3296F3667D5A}"/>
              </a:ext>
            </a:extLst>
          </p:cNvPr>
          <p:cNvPicPr>
            <a:picLocks noChangeAspect="1"/>
          </p:cNvPicPr>
          <p:nvPr/>
        </p:nvPicPr>
        <p:blipFill>
          <a:blip r:embed="rId12"/>
          <a:stretch>
            <a:fillRect/>
          </a:stretch>
        </p:blipFill>
        <p:spPr>
          <a:xfrm>
            <a:off x="6219217" y="3376951"/>
            <a:ext cx="1601717" cy="1633264"/>
          </a:xfrm>
          <a:prstGeom prst="rect">
            <a:avLst/>
          </a:prstGeom>
        </p:spPr>
      </p:pic>
      <p:pic>
        <p:nvPicPr>
          <p:cNvPr id="12" name="Bilde 11">
            <a:extLst>
              <a:ext uri="{FF2B5EF4-FFF2-40B4-BE49-F238E27FC236}">
                <a16:creationId xmlns:a16="http://schemas.microsoft.com/office/drawing/2014/main" id="{B9FC1F47-2F98-522B-FCDC-9AA1727CB10F}"/>
              </a:ext>
            </a:extLst>
          </p:cNvPr>
          <p:cNvPicPr>
            <a:picLocks noChangeAspect="1"/>
          </p:cNvPicPr>
          <p:nvPr/>
        </p:nvPicPr>
        <p:blipFill>
          <a:blip r:embed="rId13"/>
          <a:stretch>
            <a:fillRect/>
          </a:stretch>
        </p:blipFill>
        <p:spPr>
          <a:xfrm>
            <a:off x="6111120" y="5123799"/>
            <a:ext cx="1773238" cy="1285460"/>
          </a:xfrm>
          <a:prstGeom prst="rect">
            <a:avLst/>
          </a:prstGeom>
        </p:spPr>
      </p:pic>
      <p:pic>
        <p:nvPicPr>
          <p:cNvPr id="14" name="Picture 2" descr="HelsaMi - Helseplattformen AS">
            <a:extLst>
              <a:ext uri="{FF2B5EF4-FFF2-40B4-BE49-F238E27FC236}">
                <a16:creationId xmlns:a16="http://schemas.microsoft.com/office/drawing/2014/main" id="{C7FABE7D-DD26-3576-CEAE-60EF297498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1437" y="140115"/>
            <a:ext cx="1594087" cy="15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0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FF2505-52AB-2B6D-B377-8620A41C4526}"/>
              </a:ext>
            </a:extLst>
          </p:cNvPr>
          <p:cNvSpPr>
            <a:spLocks noGrp="1"/>
          </p:cNvSpPr>
          <p:nvPr>
            <p:ph type="title"/>
          </p:nvPr>
        </p:nvSpPr>
        <p:spPr>
          <a:xfrm>
            <a:off x="515084" y="104661"/>
            <a:ext cx="5251316" cy="532341"/>
          </a:xfrm>
        </p:spPr>
        <p:txBody>
          <a:bodyPr>
            <a:normAutofit fontScale="90000"/>
          </a:bodyPr>
          <a:lstStyle/>
          <a:p>
            <a:r>
              <a:rPr lang="nb-NO" dirty="0"/>
              <a:t>Kvalitetssikret innhold</a:t>
            </a:r>
          </a:p>
        </p:txBody>
      </p:sp>
      <p:sp>
        <p:nvSpPr>
          <p:cNvPr id="3" name="Plassholder for innhold 2">
            <a:extLst>
              <a:ext uri="{FF2B5EF4-FFF2-40B4-BE49-F238E27FC236}">
                <a16:creationId xmlns:a16="http://schemas.microsoft.com/office/drawing/2014/main" id="{8B73C7F4-2272-3701-D11E-CB36288EC0FC}"/>
              </a:ext>
            </a:extLst>
          </p:cNvPr>
          <p:cNvSpPr>
            <a:spLocks noGrp="1"/>
          </p:cNvSpPr>
          <p:nvPr>
            <p:ph idx="1"/>
          </p:nvPr>
        </p:nvSpPr>
        <p:spPr>
          <a:xfrm>
            <a:off x="204724" y="906917"/>
            <a:ext cx="6454060" cy="5504900"/>
          </a:xfrm>
        </p:spPr>
        <p:txBody>
          <a:bodyPr>
            <a:normAutofit fontScale="85000" lnSpcReduction="20000"/>
          </a:bodyPr>
          <a:lstStyle/>
          <a:p>
            <a:r>
              <a:rPr lang="nb-NO" dirty="0"/>
              <a:t>Her kan du finne innhold om helse, livsstil, sykdom, behandling og rettigheter, og informasjon om mange ulike temaer.</a:t>
            </a:r>
            <a:br>
              <a:rPr lang="nb-NO" dirty="0"/>
            </a:br>
            <a:endParaRPr lang="nb-NO" dirty="0"/>
          </a:p>
          <a:p>
            <a:r>
              <a:rPr lang="nb-NO" sz="2800" dirty="0"/>
              <a:t>Men mye av informasjon på helsenorge.no er levert av ulike organisasjoner i helsesektoren, der hver enkelt leverandør av innhold er ansvarlig for at informasjonen er oppdatert, kunnskapsbasert og har høy faglig kvalitet</a:t>
            </a:r>
          </a:p>
          <a:p>
            <a:pPr marL="0" indent="0">
              <a:buNone/>
            </a:pPr>
            <a:endParaRPr lang="nb-NO" dirty="0"/>
          </a:p>
          <a:p>
            <a:r>
              <a:rPr lang="nb-NO" dirty="0"/>
              <a:t>Flere temaer er det mye informasjon om. Du finner også nyttige lenker som gir deg gode veier videre</a:t>
            </a:r>
          </a:p>
          <a:p>
            <a:endParaRPr lang="nb-NO" dirty="0"/>
          </a:p>
          <a:p>
            <a:r>
              <a:rPr lang="nb-NO" dirty="0"/>
              <a:t>Nederst i hver artikkel er det informasjon om hvem som har levert og kvalitetssikret innholdet</a:t>
            </a:r>
          </a:p>
        </p:txBody>
      </p:sp>
      <p:pic>
        <p:nvPicPr>
          <p:cNvPr id="4" name="Bilde 3">
            <a:extLst>
              <a:ext uri="{FF2B5EF4-FFF2-40B4-BE49-F238E27FC236}">
                <a16:creationId xmlns:a16="http://schemas.microsoft.com/office/drawing/2014/main" id="{94CBE818-BB71-D492-B612-E699873992DA}"/>
              </a:ext>
            </a:extLst>
          </p:cNvPr>
          <p:cNvPicPr>
            <a:picLocks noChangeAspect="1"/>
          </p:cNvPicPr>
          <p:nvPr/>
        </p:nvPicPr>
        <p:blipFill rotWithShape="1">
          <a:blip r:embed="rId2"/>
          <a:srcRect l="521"/>
          <a:stretch/>
        </p:blipFill>
        <p:spPr>
          <a:xfrm>
            <a:off x="6863508" y="10"/>
            <a:ext cx="532849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897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27E1C-B959-1632-1629-983B61AE50B1}"/>
              </a:ext>
            </a:extLst>
          </p:cNvPr>
          <p:cNvSpPr>
            <a:spLocks noGrp="1"/>
          </p:cNvSpPr>
          <p:nvPr>
            <p:ph type="title"/>
          </p:nvPr>
        </p:nvSpPr>
        <p:spPr>
          <a:xfrm>
            <a:off x="711470" y="215736"/>
            <a:ext cx="5251316" cy="633942"/>
          </a:xfrm>
        </p:spPr>
        <p:txBody>
          <a:bodyPr>
            <a:normAutofit fontScale="90000"/>
          </a:bodyPr>
          <a:lstStyle/>
          <a:p>
            <a:r>
              <a:rPr lang="nb-NO" sz="4100" dirty="0"/>
              <a:t>Selvbetjeningsløsninger</a:t>
            </a:r>
          </a:p>
        </p:txBody>
      </p:sp>
      <p:sp>
        <p:nvSpPr>
          <p:cNvPr id="3" name="Plassholder for innhold 2">
            <a:extLst>
              <a:ext uri="{FF2B5EF4-FFF2-40B4-BE49-F238E27FC236}">
                <a16:creationId xmlns:a16="http://schemas.microsoft.com/office/drawing/2014/main" id="{4CC9E3ED-5ACC-D56A-7664-8F01AFD8463E}"/>
              </a:ext>
            </a:extLst>
          </p:cNvPr>
          <p:cNvSpPr>
            <a:spLocks noGrp="1"/>
          </p:cNvSpPr>
          <p:nvPr>
            <p:ph idx="1"/>
          </p:nvPr>
        </p:nvSpPr>
        <p:spPr>
          <a:xfrm>
            <a:off x="206506" y="849678"/>
            <a:ext cx="5756280" cy="5792586"/>
          </a:xfrm>
        </p:spPr>
        <p:txBody>
          <a:bodyPr>
            <a:normAutofit fontScale="92500"/>
          </a:bodyPr>
          <a:lstStyle/>
          <a:p>
            <a:r>
              <a:rPr lang="nb-NO" sz="2400" i="0" dirty="0">
                <a:effectLst/>
              </a:rPr>
              <a:t>På Helsenorge finnes mange tjenester du kan benytte for å følge opp din helse. Flere er under utvikling. Du ser også tjenester som er under utprøving i utvalgte områder i Norge</a:t>
            </a:r>
          </a:p>
          <a:p>
            <a:endParaRPr lang="nb-NO" sz="2400" dirty="0"/>
          </a:p>
          <a:p>
            <a:r>
              <a:rPr lang="nb-NO" sz="2400" dirty="0"/>
              <a:t>Du kan bruke Helsenorge på vegne av andre, for eksempel for å hjelpe dem med å holde oversikten over deres helseopplysninger</a:t>
            </a:r>
          </a:p>
          <a:p>
            <a:endParaRPr lang="nb-NO" sz="2400" dirty="0"/>
          </a:p>
          <a:p>
            <a:pPr algn="l">
              <a:buFont typeface="Arial" panose="020B0604020202020204" pitchFamily="34" charset="0"/>
              <a:buChar char="•"/>
            </a:pPr>
            <a:r>
              <a:rPr lang="nb-NO" sz="2400" dirty="0"/>
              <a:t>Det er flere måter å gjøre dette på: </a:t>
            </a:r>
          </a:p>
          <a:p>
            <a:pPr lvl="1"/>
            <a:r>
              <a:rPr lang="nb-NO" sz="2000" dirty="0"/>
              <a:t>andre har gitt deg fullmakt via Helsenorge</a:t>
            </a:r>
          </a:p>
          <a:p>
            <a:pPr lvl="1"/>
            <a:r>
              <a:rPr lang="nb-NO" sz="2000" dirty="0"/>
              <a:t>andre har gitt deg fullmakt via papirskjema </a:t>
            </a:r>
          </a:p>
          <a:p>
            <a:pPr lvl="1"/>
            <a:r>
              <a:rPr lang="nb-NO" sz="2000" dirty="0"/>
              <a:t>du kan bruke Helsenorge for barn under 16 år, som man har foreldreansvar for</a:t>
            </a:r>
          </a:p>
          <a:p>
            <a:pPr lvl="1"/>
            <a:r>
              <a:rPr lang="nb-NO" sz="2000" dirty="0"/>
              <a:t>du kan bruke Helsenorge for personer med </a:t>
            </a:r>
            <a:r>
              <a:rPr lang="nb-NO" sz="2100" dirty="0"/>
              <a:t>manglende samtykkekompetanse, som du har fullmakt til å handle på vegne av</a:t>
            </a:r>
          </a:p>
          <a:p>
            <a:endParaRPr lang="nb-NO" sz="2400" dirty="0"/>
          </a:p>
        </p:txBody>
      </p:sp>
      <p:pic>
        <p:nvPicPr>
          <p:cNvPr id="4" name="Bilde 3">
            <a:extLst>
              <a:ext uri="{FF2B5EF4-FFF2-40B4-BE49-F238E27FC236}">
                <a16:creationId xmlns:a16="http://schemas.microsoft.com/office/drawing/2014/main" id="{DDD10F83-9A8B-3CDF-1DC0-90E0A9DFDCB9}"/>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4243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401FD-A6E4-C207-EA7B-9EFE0B9A080F}"/>
              </a:ext>
            </a:extLst>
          </p:cNvPr>
          <p:cNvSpPr>
            <a:spLocks noGrp="1"/>
          </p:cNvSpPr>
          <p:nvPr>
            <p:ph type="title"/>
          </p:nvPr>
        </p:nvSpPr>
        <p:spPr>
          <a:xfrm>
            <a:off x="295918" y="138642"/>
            <a:ext cx="6574276" cy="666007"/>
          </a:xfrm>
        </p:spPr>
        <p:txBody>
          <a:bodyPr>
            <a:normAutofit fontScale="90000"/>
          </a:bodyPr>
          <a:lstStyle/>
          <a:p>
            <a:r>
              <a:rPr lang="nb-NO" dirty="0"/>
              <a:t>Redaksjonelt styrt innhold</a:t>
            </a:r>
          </a:p>
        </p:txBody>
      </p:sp>
      <p:sp>
        <p:nvSpPr>
          <p:cNvPr id="8" name="Content Placeholder 7">
            <a:extLst>
              <a:ext uri="{FF2B5EF4-FFF2-40B4-BE49-F238E27FC236}">
                <a16:creationId xmlns:a16="http://schemas.microsoft.com/office/drawing/2014/main" id="{E2035287-F12B-BADD-AF31-D49B0D69495E}"/>
              </a:ext>
            </a:extLst>
          </p:cNvPr>
          <p:cNvSpPr>
            <a:spLocks noGrp="1"/>
          </p:cNvSpPr>
          <p:nvPr>
            <p:ph idx="1"/>
          </p:nvPr>
        </p:nvSpPr>
        <p:spPr>
          <a:xfrm>
            <a:off x="164592" y="943290"/>
            <a:ext cx="6574275" cy="5652455"/>
          </a:xfrm>
        </p:spPr>
        <p:txBody>
          <a:bodyPr>
            <a:noAutofit/>
          </a:bodyPr>
          <a:lstStyle/>
          <a:p>
            <a:r>
              <a:rPr lang="nb-NO" sz="2400" dirty="0"/>
              <a:t>Deler av </a:t>
            </a:r>
            <a:r>
              <a:rPr lang="en-US" sz="2400" dirty="0"/>
              <a:t>Helsenorge.no er </a:t>
            </a:r>
            <a:r>
              <a:rPr lang="nb-NO" sz="2400" dirty="0"/>
              <a:t>redaksjonelt</a:t>
            </a:r>
            <a:r>
              <a:rPr lang="en-US" sz="2400" dirty="0"/>
              <a:t> </a:t>
            </a:r>
            <a:r>
              <a:rPr lang="nb-NO" sz="2400" dirty="0"/>
              <a:t>styrt:</a:t>
            </a:r>
          </a:p>
          <a:p>
            <a:pPr marL="0" indent="0">
              <a:buNone/>
            </a:pPr>
            <a:endParaRPr lang="nb-NO" sz="2400" dirty="0"/>
          </a:p>
          <a:p>
            <a:pPr lvl="1"/>
            <a:r>
              <a:rPr lang="nb-NO" dirty="0"/>
              <a:t>Siden med oversikt over samarbeidspartnere </a:t>
            </a:r>
          </a:p>
          <a:p>
            <a:pPr marL="457200" lvl="1" indent="0">
              <a:buNone/>
            </a:pPr>
            <a:endParaRPr lang="nb-NO" dirty="0"/>
          </a:p>
          <a:p>
            <a:pPr lvl="1"/>
            <a:r>
              <a:rPr lang="nb-NO" dirty="0"/>
              <a:t>Lettlest informasjon for de med </a:t>
            </a:r>
            <a:r>
              <a:rPr lang="nb-NO" sz="2400" dirty="0"/>
              <a:t>utviklingshemming, som er informasjon om helse- og omsorgstjenester for personer med utviklingshemming og med enkel tekst og enkelt innhold</a:t>
            </a:r>
          </a:p>
          <a:p>
            <a:pPr marL="457200" lvl="1" indent="0">
              <a:buNone/>
            </a:pPr>
            <a:endParaRPr lang="nb-NO" sz="2400" dirty="0"/>
          </a:p>
          <a:p>
            <a:pPr lvl="1"/>
            <a:r>
              <a:rPr lang="nb-NO" sz="2400" dirty="0"/>
              <a:t>Innhold A til Å, som gir oversikt over hele innhold på Helsenorge.no</a:t>
            </a:r>
          </a:p>
        </p:txBody>
      </p:sp>
      <p:pic>
        <p:nvPicPr>
          <p:cNvPr id="4" name="Plassholder for innhold 3">
            <a:extLst>
              <a:ext uri="{FF2B5EF4-FFF2-40B4-BE49-F238E27FC236}">
                <a16:creationId xmlns:a16="http://schemas.microsoft.com/office/drawing/2014/main" id="{B6B1D8B0-E26D-BD85-DAE3-E43938947731}"/>
              </a:ext>
            </a:extLst>
          </p:cNvPr>
          <p:cNvPicPr>
            <a:picLocks noChangeAspect="1"/>
          </p:cNvPicPr>
          <p:nvPr/>
        </p:nvPicPr>
        <p:blipFill rotWithShape="1">
          <a:blip r:embed="rId2"/>
          <a:srcRect l="521"/>
          <a:stretch/>
        </p:blipFill>
        <p:spPr>
          <a:xfrm>
            <a:off x="6738867" y="10"/>
            <a:ext cx="54531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951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6161394-94CF-CB62-2B15-E92261A5DBC2}"/>
              </a:ext>
            </a:extLst>
          </p:cNvPr>
          <p:cNvSpPr>
            <a:spLocks noGrp="1"/>
          </p:cNvSpPr>
          <p:nvPr>
            <p:ph idx="1"/>
          </p:nvPr>
        </p:nvSpPr>
        <p:spPr>
          <a:xfrm>
            <a:off x="0" y="119495"/>
            <a:ext cx="6849689" cy="4524693"/>
          </a:xfrm>
        </p:spPr>
        <p:txBody>
          <a:bodyPr>
            <a:normAutofit/>
          </a:bodyPr>
          <a:lstStyle/>
          <a:p>
            <a:r>
              <a:rPr lang="nb-NO" sz="2000" dirty="0"/>
              <a:t>Når man opplever at noen lenker eller sider i Helsenorge.no ikke fungerer, er det fint å gå inn i Chat-funksjon, velg «Chat med en veileder» eller skriv «snakke med et ekte menneske» og gi beskjed om det som ikke fungerer. </a:t>
            </a:r>
          </a:p>
          <a:p>
            <a:endParaRPr lang="nb-NO" sz="2000" dirty="0"/>
          </a:p>
          <a:p>
            <a:r>
              <a:rPr lang="nb-NO" sz="2000" dirty="0"/>
              <a:t>Det skjer at det kommer en feilmelding, fordi siden du prøve å åpne, ikke kan/vil åpnes. Da vil du se dette:</a:t>
            </a:r>
            <a:br>
              <a:rPr lang="nb-NO" sz="2000" dirty="0"/>
            </a:br>
            <a:endParaRPr lang="nb-NO" sz="2000" dirty="0"/>
          </a:p>
        </p:txBody>
      </p:sp>
      <p:pic>
        <p:nvPicPr>
          <p:cNvPr id="4" name="Plassholder for innhold 3">
            <a:extLst>
              <a:ext uri="{FF2B5EF4-FFF2-40B4-BE49-F238E27FC236}">
                <a16:creationId xmlns:a16="http://schemas.microsoft.com/office/drawing/2014/main" id="{990F19C8-7934-21CD-ADE1-CC09A24C60AE}"/>
              </a:ext>
            </a:extLst>
          </p:cNvPr>
          <p:cNvPicPr>
            <a:picLocks noChangeAspect="1"/>
          </p:cNvPicPr>
          <p:nvPr/>
        </p:nvPicPr>
        <p:blipFill rotWithShape="1">
          <a:blip r:embed="rId3"/>
          <a:srcRect l="521"/>
          <a:stretch/>
        </p:blipFill>
        <p:spPr>
          <a:xfrm>
            <a:off x="6554912" y="10"/>
            <a:ext cx="563708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e 5">
            <a:extLst>
              <a:ext uri="{FF2B5EF4-FFF2-40B4-BE49-F238E27FC236}">
                <a16:creationId xmlns:a16="http://schemas.microsoft.com/office/drawing/2014/main" id="{D60F6427-7468-D74C-C034-5675C2078C38}"/>
              </a:ext>
            </a:extLst>
          </p:cNvPr>
          <p:cNvPicPr>
            <a:picLocks noChangeAspect="1"/>
          </p:cNvPicPr>
          <p:nvPr/>
        </p:nvPicPr>
        <p:blipFill>
          <a:blip r:embed="rId4"/>
          <a:stretch>
            <a:fillRect/>
          </a:stretch>
        </p:blipFill>
        <p:spPr>
          <a:xfrm>
            <a:off x="0" y="3066845"/>
            <a:ext cx="9671547" cy="3791145"/>
          </a:xfrm>
          <a:prstGeom prst="rect">
            <a:avLst/>
          </a:prstGeom>
        </p:spPr>
      </p:pic>
    </p:spTree>
    <p:extLst>
      <p:ext uri="{BB962C8B-B14F-4D97-AF65-F5344CB8AC3E}">
        <p14:creationId xmlns:p14="http://schemas.microsoft.com/office/powerpoint/2010/main" val="411799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klær, skjermbilde, person&#10;&#10;Automatisk generert beskrivelse">
            <a:extLst>
              <a:ext uri="{FF2B5EF4-FFF2-40B4-BE49-F238E27FC236}">
                <a16:creationId xmlns:a16="http://schemas.microsoft.com/office/drawing/2014/main" id="{EE3A26C5-F952-1D98-996E-CCF7A761C957}"/>
              </a:ext>
            </a:extLst>
          </p:cNvPr>
          <p:cNvPicPr>
            <a:picLocks noGrp="1" noChangeAspect="1"/>
          </p:cNvPicPr>
          <p:nvPr>
            <p:ph idx="1"/>
          </p:nvPr>
        </p:nvPicPr>
        <p:blipFill>
          <a:blip r:embed="rId2"/>
          <a:stretch>
            <a:fillRect/>
          </a:stretch>
        </p:blipFill>
        <p:spPr>
          <a:xfrm>
            <a:off x="3283974" y="9876"/>
            <a:ext cx="5045460" cy="6864573"/>
          </a:xfrm>
          <a:prstGeom prst="rect">
            <a:avLst/>
          </a:prstGeom>
        </p:spPr>
      </p:pic>
      <p:sp>
        <p:nvSpPr>
          <p:cNvPr id="2" name="TekstSylinder 1">
            <a:extLst>
              <a:ext uri="{FF2B5EF4-FFF2-40B4-BE49-F238E27FC236}">
                <a16:creationId xmlns:a16="http://schemas.microsoft.com/office/drawing/2014/main" id="{0CBCE0E2-1368-8CEF-E83B-455F06834652}"/>
              </a:ext>
            </a:extLst>
          </p:cNvPr>
          <p:cNvSpPr txBox="1"/>
          <p:nvPr/>
        </p:nvSpPr>
        <p:spPr>
          <a:xfrm>
            <a:off x="192747" y="162943"/>
            <a:ext cx="2575932" cy="1200329"/>
          </a:xfrm>
          <a:prstGeom prst="rect">
            <a:avLst/>
          </a:prstGeom>
          <a:noFill/>
        </p:spPr>
        <p:txBody>
          <a:bodyPr wrap="square" rtlCol="0">
            <a:spAutoFit/>
          </a:bodyPr>
          <a:lstStyle/>
          <a:p>
            <a:pPr algn="ctr"/>
            <a:r>
              <a:rPr lang="nb-NO" sz="3600" b="1" dirty="0">
                <a:solidFill>
                  <a:schemeClr val="bg1"/>
                </a:solidFill>
              </a:rPr>
              <a:t>Forside til </a:t>
            </a:r>
            <a:r>
              <a:rPr lang="nb-NO" sz="3600" b="1" dirty="0" err="1">
                <a:solidFill>
                  <a:schemeClr val="bg1"/>
                </a:solidFill>
              </a:rPr>
              <a:t>Helsenorge</a:t>
            </a:r>
            <a:endParaRPr lang="nb-NO" sz="3600" b="1" dirty="0">
              <a:solidFill>
                <a:schemeClr val="bg1"/>
              </a:solidFill>
            </a:endParaRPr>
          </a:p>
        </p:txBody>
      </p:sp>
    </p:spTree>
    <p:extLst>
      <p:ext uri="{BB962C8B-B14F-4D97-AF65-F5344CB8AC3E}">
        <p14:creationId xmlns:p14="http://schemas.microsoft.com/office/powerpoint/2010/main" val="21043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3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Menneskeansikt, klær, person, Elektrisk blå&#10;&#10;Automatisk generert beskrivelse">
            <a:extLst>
              <a:ext uri="{FF2B5EF4-FFF2-40B4-BE49-F238E27FC236}">
                <a16:creationId xmlns:a16="http://schemas.microsoft.com/office/drawing/2014/main" id="{1D7624DB-3E60-B5E1-7839-318B6E5A0BCA}"/>
              </a:ext>
            </a:extLst>
          </p:cNvPr>
          <p:cNvPicPr>
            <a:picLocks noGrp="1" noChangeAspect="1"/>
          </p:cNvPicPr>
          <p:nvPr>
            <p:ph idx="1"/>
          </p:nvPr>
        </p:nvPicPr>
        <p:blipFill>
          <a:blip r:embed="rId2"/>
          <a:stretch>
            <a:fillRect/>
          </a:stretch>
        </p:blipFill>
        <p:spPr>
          <a:xfrm>
            <a:off x="2430825" y="643467"/>
            <a:ext cx="7330350" cy="5571066"/>
          </a:xfrm>
          <a:prstGeom prst="rect">
            <a:avLst/>
          </a:prstGeom>
        </p:spPr>
      </p:pic>
      <p:sp>
        <p:nvSpPr>
          <p:cNvPr id="2" name="TekstSylinder 1">
            <a:extLst>
              <a:ext uri="{FF2B5EF4-FFF2-40B4-BE49-F238E27FC236}">
                <a16:creationId xmlns:a16="http://schemas.microsoft.com/office/drawing/2014/main" id="{FCAB2203-7B7F-0596-869B-5D5F2D25CD21}"/>
              </a:ext>
            </a:extLst>
          </p:cNvPr>
          <p:cNvSpPr txBox="1"/>
          <p:nvPr/>
        </p:nvSpPr>
        <p:spPr>
          <a:xfrm>
            <a:off x="6356197" y="643467"/>
            <a:ext cx="5145604" cy="1754326"/>
          </a:xfrm>
          <a:prstGeom prst="rect">
            <a:avLst/>
          </a:prstGeom>
          <a:noFill/>
        </p:spPr>
        <p:txBody>
          <a:bodyPr wrap="square" rtlCol="0">
            <a:spAutoFit/>
          </a:bodyPr>
          <a:lstStyle/>
          <a:p>
            <a:r>
              <a:rPr lang="nb-NO" b="1" dirty="0"/>
              <a:t>Mulighet for Chat funksjon. </a:t>
            </a:r>
          </a:p>
          <a:p>
            <a:r>
              <a:rPr lang="nb-NO" b="1" dirty="0"/>
              <a:t>- Om du blir koblet til en Chat-robot, skriv at du vil snakke med en kunderådgiver (kanskje du må gjenta dette en gang til). Så blir du satt over til en person i kundeservice og kan stille dine spørsmål.</a:t>
            </a:r>
          </a:p>
        </p:txBody>
      </p:sp>
    </p:spTree>
    <p:extLst>
      <p:ext uri="{BB962C8B-B14F-4D97-AF65-F5344CB8AC3E}">
        <p14:creationId xmlns:p14="http://schemas.microsoft.com/office/powerpoint/2010/main" val="166271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68A7386-D6F5-C657-4C02-5D7B4CC72F83}"/>
              </a:ext>
            </a:extLst>
          </p:cNvPr>
          <p:cNvSpPr>
            <a:spLocks noGrp="1"/>
          </p:cNvSpPr>
          <p:nvPr>
            <p:ph type="title"/>
          </p:nvPr>
        </p:nvSpPr>
        <p:spPr>
          <a:xfrm>
            <a:off x="144780" y="80374"/>
            <a:ext cx="2433319" cy="138856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Innlogging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Helsenorge</a:t>
            </a:r>
            <a:endParaRPr lang="en-US" sz="2600" kern="1200" dirty="0">
              <a:solidFill>
                <a:srgbClr val="FFFFFF"/>
              </a:solidFill>
              <a:latin typeface="+mj-lt"/>
              <a:ea typeface="+mj-ea"/>
              <a:cs typeface="+mj-cs"/>
            </a:endParaRPr>
          </a:p>
        </p:txBody>
      </p:sp>
      <p:pic>
        <p:nvPicPr>
          <p:cNvPr id="5" name="Plassholder for innhold 4">
            <a:extLst>
              <a:ext uri="{FF2B5EF4-FFF2-40B4-BE49-F238E27FC236}">
                <a16:creationId xmlns:a16="http://schemas.microsoft.com/office/drawing/2014/main" id="{7A01B138-F5D1-C458-7693-4D39655328D2}"/>
              </a:ext>
            </a:extLst>
          </p:cNvPr>
          <p:cNvPicPr>
            <a:picLocks noGrp="1" noChangeAspect="1"/>
          </p:cNvPicPr>
          <p:nvPr>
            <p:ph idx="1"/>
          </p:nvPr>
        </p:nvPicPr>
        <p:blipFill>
          <a:blip r:embed="rId2"/>
          <a:stretch>
            <a:fillRect/>
          </a:stretch>
        </p:blipFill>
        <p:spPr>
          <a:xfrm>
            <a:off x="1737020" y="1532437"/>
            <a:ext cx="10454980" cy="5253626"/>
          </a:xfrm>
          <a:prstGeom prst="rect">
            <a:avLst/>
          </a:prstGeom>
        </p:spPr>
      </p:pic>
    </p:spTree>
    <p:extLst>
      <p:ext uri="{BB962C8B-B14F-4D97-AF65-F5344CB8AC3E}">
        <p14:creationId xmlns:p14="http://schemas.microsoft.com/office/powerpoint/2010/main" val="264429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Bilde 6">
            <a:extLst>
              <a:ext uri="{FF2B5EF4-FFF2-40B4-BE49-F238E27FC236}">
                <a16:creationId xmlns:a16="http://schemas.microsoft.com/office/drawing/2014/main" id="{85C3D883-0127-5573-7532-B73C6EB659C5}"/>
              </a:ext>
            </a:extLst>
          </p:cNvPr>
          <p:cNvPicPr>
            <a:picLocks noChangeAspect="1"/>
          </p:cNvPicPr>
          <p:nvPr/>
        </p:nvPicPr>
        <p:blipFill>
          <a:blip r:embed="rId2"/>
          <a:srcRect b="25263"/>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F77E3C30-679C-4F44-2336-A7EF500224B8}"/>
              </a:ext>
            </a:extLst>
          </p:cNvPr>
          <p:cNvSpPr txBox="1"/>
          <p:nvPr/>
        </p:nvSpPr>
        <p:spPr>
          <a:xfrm>
            <a:off x="970156" y="5218771"/>
            <a:ext cx="10816683" cy="1569660"/>
          </a:xfrm>
          <a:prstGeom prst="rect">
            <a:avLst/>
          </a:prstGeom>
          <a:noFill/>
        </p:spPr>
        <p:txBody>
          <a:bodyPr wrap="square" rtlCol="0">
            <a:spAutoFit/>
          </a:bodyPr>
          <a:lstStyle/>
          <a:p>
            <a:r>
              <a:rPr lang="nb-NO" sz="2400" dirty="0"/>
              <a:t>Om du ønsker å kunne logge inn på en rask måte på nettbrett eller mobil, kan du aktivere innlogging med en fire </a:t>
            </a:r>
            <a:r>
              <a:rPr lang="nb-NO" sz="2400" dirty="0" err="1"/>
              <a:t>sifret</a:t>
            </a:r>
            <a:r>
              <a:rPr lang="nb-NO" sz="2400" dirty="0"/>
              <a:t> kode og/eller med biometri (fingeravtrykk eller </a:t>
            </a:r>
            <a:r>
              <a:rPr lang="nb-NO" sz="2400" dirty="0" err="1"/>
              <a:t>ansiktsgjenkjennig</a:t>
            </a:r>
            <a:r>
              <a:rPr lang="nb-NO" sz="2400" dirty="0"/>
              <a:t>). Da må du etter innlogging med </a:t>
            </a:r>
            <a:r>
              <a:rPr lang="nb-NO" sz="2400" dirty="0" err="1"/>
              <a:t>BankID</a:t>
            </a:r>
            <a:r>
              <a:rPr lang="nb-NO" sz="2400" dirty="0"/>
              <a:t> trykke på tannhjul-symbolet øverst til høyre.</a:t>
            </a:r>
          </a:p>
        </p:txBody>
      </p:sp>
    </p:spTree>
    <p:extLst>
      <p:ext uri="{BB962C8B-B14F-4D97-AF65-F5344CB8AC3E}">
        <p14:creationId xmlns:p14="http://schemas.microsoft.com/office/powerpoint/2010/main" val="53538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lassholder for innhold 13">
            <a:extLst>
              <a:ext uri="{FF2B5EF4-FFF2-40B4-BE49-F238E27FC236}">
                <a16:creationId xmlns:a16="http://schemas.microsoft.com/office/drawing/2014/main" id="{2349132B-ABDE-069F-23DD-06505582C4E5}"/>
              </a:ext>
            </a:extLst>
          </p:cNvPr>
          <p:cNvPicPr>
            <a:picLocks noGrp="1" noChangeAspect="1"/>
          </p:cNvPicPr>
          <p:nvPr>
            <p:ph idx="1"/>
          </p:nvPr>
        </p:nvPicPr>
        <p:blipFill>
          <a:blip r:embed="rId2"/>
          <a:srcRect t="450" b="25060"/>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CB4E4E30-FBB6-F6D9-5D87-99B07AA68BB8}"/>
              </a:ext>
            </a:extLst>
          </p:cNvPr>
          <p:cNvSpPr txBox="1"/>
          <p:nvPr/>
        </p:nvSpPr>
        <p:spPr>
          <a:xfrm>
            <a:off x="8396868" y="1538868"/>
            <a:ext cx="3914078" cy="461665"/>
          </a:xfrm>
          <a:prstGeom prst="rect">
            <a:avLst/>
          </a:prstGeom>
          <a:noFill/>
        </p:spPr>
        <p:txBody>
          <a:bodyPr wrap="square" rtlCol="0">
            <a:spAutoFit/>
          </a:bodyPr>
          <a:lstStyle/>
          <a:p>
            <a:r>
              <a:rPr lang="nb-NO" sz="2400" dirty="0"/>
              <a:t>1.  Trykk på Lag kode</a:t>
            </a:r>
          </a:p>
        </p:txBody>
      </p:sp>
      <p:sp>
        <p:nvSpPr>
          <p:cNvPr id="3" name="Ellipse 2">
            <a:extLst>
              <a:ext uri="{FF2B5EF4-FFF2-40B4-BE49-F238E27FC236}">
                <a16:creationId xmlns:a16="http://schemas.microsoft.com/office/drawing/2014/main" id="{302EC81F-7783-1E14-F839-012435F720CA}"/>
              </a:ext>
            </a:extLst>
          </p:cNvPr>
          <p:cNvSpPr/>
          <p:nvPr/>
        </p:nvSpPr>
        <p:spPr>
          <a:xfrm>
            <a:off x="9364404" y="3144644"/>
            <a:ext cx="1563791" cy="92555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110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73FB8D5-DDEF-C53F-92C9-05BCF9B7EB06}"/>
              </a:ext>
            </a:extLst>
          </p:cNvPr>
          <p:cNvPicPr>
            <a:picLocks noChangeAspect="1"/>
          </p:cNvPicPr>
          <p:nvPr/>
        </p:nvPicPr>
        <p:blipFill>
          <a:blip r:embed="rId2"/>
          <a:srcRect r="1" b="630"/>
          <a:stretch/>
        </p:blipFill>
        <p:spPr>
          <a:xfrm>
            <a:off x="650070" y="643467"/>
            <a:ext cx="5129784" cy="5571066"/>
          </a:xfrm>
          <a:prstGeom prst="rect">
            <a:avLst/>
          </a:prstGeom>
        </p:spPr>
      </p:pic>
      <p:pic>
        <p:nvPicPr>
          <p:cNvPr id="7" name="Bilde 6">
            <a:extLst>
              <a:ext uri="{FF2B5EF4-FFF2-40B4-BE49-F238E27FC236}">
                <a16:creationId xmlns:a16="http://schemas.microsoft.com/office/drawing/2014/main" id="{2E4714DA-709A-EE48-73C0-797C9B04F15D}"/>
              </a:ext>
            </a:extLst>
          </p:cNvPr>
          <p:cNvPicPr>
            <a:picLocks noChangeAspect="1"/>
          </p:cNvPicPr>
          <p:nvPr/>
        </p:nvPicPr>
        <p:blipFill>
          <a:blip r:embed="rId3"/>
          <a:srcRect r="3" b="3347"/>
          <a:stretch/>
        </p:blipFill>
        <p:spPr>
          <a:xfrm>
            <a:off x="6421035" y="643467"/>
            <a:ext cx="5129784" cy="5571066"/>
          </a:xfrm>
          <a:prstGeom prst="rect">
            <a:avLst/>
          </a:prstGeom>
        </p:spPr>
      </p:pic>
      <p:sp>
        <p:nvSpPr>
          <p:cNvPr id="2" name="TekstSylinder 1">
            <a:extLst>
              <a:ext uri="{FF2B5EF4-FFF2-40B4-BE49-F238E27FC236}">
                <a16:creationId xmlns:a16="http://schemas.microsoft.com/office/drawing/2014/main" id="{C6D4F049-9AF9-89C5-F3A5-3B03C9106FC8}"/>
              </a:ext>
            </a:extLst>
          </p:cNvPr>
          <p:cNvSpPr txBox="1"/>
          <p:nvPr/>
        </p:nvSpPr>
        <p:spPr>
          <a:xfrm>
            <a:off x="1330100" y="3941747"/>
            <a:ext cx="2921619" cy="1323439"/>
          </a:xfrm>
          <a:prstGeom prst="rect">
            <a:avLst/>
          </a:prstGeom>
          <a:noFill/>
        </p:spPr>
        <p:txBody>
          <a:bodyPr wrap="square" rtlCol="0">
            <a:spAutoFit/>
          </a:bodyPr>
          <a:lstStyle/>
          <a:p>
            <a:r>
              <a:rPr lang="nb-NO" sz="2000" b="1" dirty="0"/>
              <a:t>2</a:t>
            </a:r>
            <a:r>
              <a:rPr lang="nb-NO" sz="2000" dirty="0"/>
              <a:t>. </a:t>
            </a:r>
          </a:p>
          <a:p>
            <a:r>
              <a:rPr lang="nb-NO" sz="2000" dirty="0"/>
              <a:t>Lag din personlige 4-sifret kode og trykk på Neste  </a:t>
            </a:r>
          </a:p>
        </p:txBody>
      </p:sp>
      <p:sp>
        <p:nvSpPr>
          <p:cNvPr id="3" name="TekstSylinder 2">
            <a:extLst>
              <a:ext uri="{FF2B5EF4-FFF2-40B4-BE49-F238E27FC236}">
                <a16:creationId xmlns:a16="http://schemas.microsoft.com/office/drawing/2014/main" id="{436E8222-E03C-EF7E-C8F6-2D483212AB6E}"/>
              </a:ext>
            </a:extLst>
          </p:cNvPr>
          <p:cNvSpPr txBox="1"/>
          <p:nvPr/>
        </p:nvSpPr>
        <p:spPr>
          <a:xfrm>
            <a:off x="7705493" y="4312497"/>
            <a:ext cx="3245005" cy="1015663"/>
          </a:xfrm>
          <a:prstGeom prst="rect">
            <a:avLst/>
          </a:prstGeom>
          <a:noFill/>
        </p:spPr>
        <p:txBody>
          <a:bodyPr wrap="square" rtlCol="0">
            <a:spAutoFit/>
          </a:bodyPr>
          <a:lstStyle/>
          <a:p>
            <a:r>
              <a:rPr lang="nb-NO" sz="2000" b="1" dirty="0"/>
              <a:t>3</a:t>
            </a:r>
            <a:r>
              <a:rPr lang="nb-NO" sz="2000" dirty="0"/>
              <a:t>.</a:t>
            </a:r>
          </a:p>
          <a:p>
            <a:r>
              <a:rPr lang="nb-NO" sz="2000" dirty="0"/>
              <a:t>Gjenta koden og trykk på Lagre </a:t>
            </a:r>
          </a:p>
        </p:txBody>
      </p:sp>
    </p:spTree>
    <p:extLst>
      <p:ext uri="{BB962C8B-B14F-4D97-AF65-F5344CB8AC3E}">
        <p14:creationId xmlns:p14="http://schemas.microsoft.com/office/powerpoint/2010/main" val="22264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52A1B3-DCD5-57EE-79C7-2506ED325B0A}"/>
              </a:ext>
            </a:extLst>
          </p:cNvPr>
          <p:cNvSpPr>
            <a:spLocks noGrp="1"/>
          </p:cNvSpPr>
          <p:nvPr>
            <p:ph type="title"/>
          </p:nvPr>
        </p:nvSpPr>
        <p:spPr>
          <a:xfrm>
            <a:off x="838200" y="87723"/>
            <a:ext cx="10515600" cy="785581"/>
          </a:xfrm>
        </p:spPr>
        <p:txBody>
          <a:bodyPr>
            <a:normAutofit fontScale="90000"/>
          </a:bodyPr>
          <a:lstStyle/>
          <a:p>
            <a:r>
              <a:rPr lang="nb-NO" sz="5400" b="1" dirty="0">
                <a:effectLst/>
                <a:latin typeface="Calibri" panose="020F0502020204030204" pitchFamily="34" charset="0"/>
                <a:ea typeface="Calibri" panose="020F0502020204030204" pitchFamily="34" charset="0"/>
                <a:cs typeface="Times New Roman" panose="02020603050405020304" pitchFamily="18" charset="0"/>
              </a:rPr>
              <a:t>Helse-apper</a:t>
            </a:r>
            <a:endParaRPr lang="nb-NO" sz="11500" dirty="0"/>
          </a:p>
        </p:txBody>
      </p:sp>
      <p:sp>
        <p:nvSpPr>
          <p:cNvPr id="3" name="Plassholder for innhold 2">
            <a:extLst>
              <a:ext uri="{FF2B5EF4-FFF2-40B4-BE49-F238E27FC236}">
                <a16:creationId xmlns:a16="http://schemas.microsoft.com/office/drawing/2014/main" id="{FE9E1835-42C9-A0AF-C37C-AD33028C3FB1}"/>
              </a:ext>
            </a:extLst>
          </p:cNvPr>
          <p:cNvSpPr>
            <a:spLocks noGrp="1"/>
          </p:cNvSpPr>
          <p:nvPr>
            <p:ph idx="1"/>
          </p:nvPr>
        </p:nvSpPr>
        <p:spPr>
          <a:xfrm>
            <a:off x="704636" y="946399"/>
            <a:ext cx="10515600" cy="5823878"/>
          </a:xfrm>
        </p:spPr>
        <p:txBody>
          <a:bodyPr>
            <a:noAutofit/>
          </a:bodyPr>
          <a:lstStyle/>
          <a:p>
            <a:r>
              <a:rPr lang="nb-NO" sz="2400" dirty="0">
                <a:effectLst/>
                <a:latin typeface="Calibri" panose="020F0502020204030204" pitchFamily="34" charset="0"/>
                <a:ea typeface="Calibri" panose="020F0502020204030204" pitchFamily="34" charset="0"/>
                <a:cs typeface="Times New Roman" panose="02020603050405020304" pitchFamily="18" charset="0"/>
              </a:rPr>
              <a:t>En helse-app er en programvareapplikasjon (app), som er designet for å hjelpe brukerne med å forbedre eller overvåke helsen og velværet sitt.  Disse appene kan tilbys på mobiltelefoner, nettbrett, datamaskiner og andre elektroniske enheter.</a:t>
            </a:r>
            <a:br>
              <a:rPr lang="nb-NO" sz="2400" dirty="0">
                <a:effectLst/>
                <a:latin typeface="Calibri" panose="020F0502020204030204" pitchFamily="34" charset="0"/>
                <a:ea typeface="Calibri" panose="020F0502020204030204" pitchFamily="34" charset="0"/>
                <a:cs typeface="Times New Roman" panose="02020603050405020304" pitchFamily="18" charset="0"/>
              </a:rPr>
            </a:b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r>
              <a:rPr lang="nb-NO" sz="2400" dirty="0"/>
              <a:t>Det er 3 grupper helseapper:</a:t>
            </a:r>
            <a:br>
              <a:rPr lang="nb-NO" sz="2400" dirty="0"/>
            </a:br>
            <a:endParaRPr lang="nb-NO" sz="1050" dirty="0"/>
          </a:p>
          <a:p>
            <a:pPr lvl="1"/>
            <a:r>
              <a:rPr lang="nb-NO" dirty="0">
                <a:effectLst/>
                <a:latin typeface="Calibri" panose="020F0502020204030204" pitchFamily="34" charset="0"/>
                <a:ea typeface="Calibri" panose="020F0502020204030204" pitchFamily="34" charset="0"/>
                <a:cs typeface="Times New Roman" panose="02020603050405020304" pitchFamily="18" charset="0"/>
              </a:rPr>
              <a:t>helseapper som hjelper brukerne med å holde oversikt over daglig trening, kosthold og aktiviteter, for eksempel skritteller eller puls- /søvnovervåking</a:t>
            </a:r>
          </a:p>
          <a:p>
            <a:pPr marL="457200" lvl="1" indent="0">
              <a:buNone/>
            </a:pP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b-NO" dirty="0">
                <a:latin typeface="Calibri" panose="020F0502020204030204" pitchFamily="34" charset="0"/>
                <a:ea typeface="Calibri" panose="020F0502020204030204" pitchFamily="34" charset="0"/>
                <a:cs typeface="Times New Roman" panose="02020603050405020304" pitchFamily="18" charset="0"/>
              </a:rPr>
              <a:t>h</a:t>
            </a:r>
            <a:r>
              <a:rPr lang="nb-NO" dirty="0">
                <a:effectLst/>
                <a:latin typeface="Calibri" panose="020F0502020204030204" pitchFamily="34" charset="0"/>
                <a:ea typeface="Calibri" panose="020F0502020204030204" pitchFamily="34" charset="0"/>
                <a:cs typeface="Times New Roman" panose="02020603050405020304" pitchFamily="18" charset="0"/>
              </a:rPr>
              <a:t>elseapper rettet mer mot mental helse og er verktøy for å håndtere stress og angst</a:t>
            </a:r>
          </a:p>
          <a:p>
            <a:pPr lvl="1"/>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b-NO" dirty="0">
                <a:latin typeface="Calibri" panose="020F0502020204030204" pitchFamily="34" charset="0"/>
                <a:ea typeface="Calibri" panose="020F0502020204030204" pitchFamily="34" charset="0"/>
                <a:cs typeface="Times New Roman" panose="02020603050405020304" pitchFamily="18" charset="0"/>
              </a:rPr>
              <a:t>helseapper som </a:t>
            </a:r>
            <a:r>
              <a:rPr lang="nb-NO" dirty="0">
                <a:effectLst/>
                <a:latin typeface="Calibri" panose="020F0502020204030204" pitchFamily="34" charset="0"/>
                <a:ea typeface="Calibri" panose="020F0502020204030204" pitchFamily="34" charset="0"/>
                <a:cs typeface="Times New Roman" panose="02020603050405020304" pitchFamily="18" charset="0"/>
              </a:rPr>
              <a:t>gir brukerne tilgang til informasjon og tjenester relatert helse og omsorg, samler og gir innsikt i helseopplysninger og gir brukerne mulighet til å kommunisere (digitalt) med fastlegen og legekontoret. </a:t>
            </a:r>
            <a:endParaRPr lang="nb-NO" dirty="0"/>
          </a:p>
        </p:txBody>
      </p:sp>
    </p:spTree>
    <p:extLst>
      <p:ext uri="{BB962C8B-B14F-4D97-AF65-F5344CB8AC3E}">
        <p14:creationId xmlns:p14="http://schemas.microsoft.com/office/powerpoint/2010/main" val="43772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9F6476E-E62B-A3E1-49D4-2A685C2A4FD4}"/>
              </a:ext>
            </a:extLst>
          </p:cNvPr>
          <p:cNvPicPr>
            <a:picLocks noGrp="1" noChangeAspect="1"/>
          </p:cNvPicPr>
          <p:nvPr>
            <p:ph idx="1"/>
          </p:nvPr>
        </p:nvPicPr>
        <p:blipFill>
          <a:blip r:embed="rId2"/>
          <a:stretch>
            <a:fillRect/>
          </a:stretch>
        </p:blipFill>
        <p:spPr>
          <a:xfrm>
            <a:off x="6817566" y="440488"/>
            <a:ext cx="4419049" cy="2456471"/>
          </a:xfrm>
        </p:spPr>
      </p:pic>
      <p:pic>
        <p:nvPicPr>
          <p:cNvPr id="7" name="Bilde 6">
            <a:extLst>
              <a:ext uri="{FF2B5EF4-FFF2-40B4-BE49-F238E27FC236}">
                <a16:creationId xmlns:a16="http://schemas.microsoft.com/office/drawing/2014/main" id="{AE4DF37C-ED93-A0FA-2978-344F34FC94EB}"/>
              </a:ext>
            </a:extLst>
          </p:cNvPr>
          <p:cNvPicPr>
            <a:picLocks noChangeAspect="1"/>
          </p:cNvPicPr>
          <p:nvPr/>
        </p:nvPicPr>
        <p:blipFill>
          <a:blip r:embed="rId3"/>
          <a:stretch>
            <a:fillRect/>
          </a:stretch>
        </p:blipFill>
        <p:spPr>
          <a:xfrm>
            <a:off x="811543" y="775094"/>
            <a:ext cx="4419048" cy="4914286"/>
          </a:xfrm>
          <a:prstGeom prst="rect">
            <a:avLst/>
          </a:prstGeom>
        </p:spPr>
      </p:pic>
      <p:pic>
        <p:nvPicPr>
          <p:cNvPr id="9" name="Bilde 8">
            <a:extLst>
              <a:ext uri="{FF2B5EF4-FFF2-40B4-BE49-F238E27FC236}">
                <a16:creationId xmlns:a16="http://schemas.microsoft.com/office/drawing/2014/main" id="{F742E66F-124B-D4F0-E229-AE87F17222E5}"/>
              </a:ext>
            </a:extLst>
          </p:cNvPr>
          <p:cNvPicPr>
            <a:picLocks noChangeAspect="1"/>
          </p:cNvPicPr>
          <p:nvPr/>
        </p:nvPicPr>
        <p:blipFill>
          <a:blip r:embed="rId4"/>
          <a:stretch>
            <a:fillRect/>
          </a:stretch>
        </p:blipFill>
        <p:spPr>
          <a:xfrm>
            <a:off x="7808248" y="3531380"/>
            <a:ext cx="2352381" cy="1876190"/>
          </a:xfrm>
          <a:prstGeom prst="rect">
            <a:avLst/>
          </a:prstGeom>
        </p:spPr>
      </p:pic>
      <p:sp>
        <p:nvSpPr>
          <p:cNvPr id="10" name="TekstSylinder 9">
            <a:extLst>
              <a:ext uri="{FF2B5EF4-FFF2-40B4-BE49-F238E27FC236}">
                <a16:creationId xmlns:a16="http://schemas.microsoft.com/office/drawing/2014/main" id="{CC540757-6CC4-6F6B-0CF7-0C204BC76AA1}"/>
              </a:ext>
            </a:extLst>
          </p:cNvPr>
          <p:cNvSpPr txBox="1"/>
          <p:nvPr/>
        </p:nvSpPr>
        <p:spPr>
          <a:xfrm>
            <a:off x="8376907" y="71156"/>
            <a:ext cx="2755900" cy="369332"/>
          </a:xfrm>
          <a:prstGeom prst="rect">
            <a:avLst/>
          </a:prstGeom>
          <a:noFill/>
        </p:spPr>
        <p:txBody>
          <a:bodyPr wrap="square" rtlCol="0">
            <a:spAutoFit/>
          </a:bodyPr>
          <a:lstStyle/>
          <a:p>
            <a:r>
              <a:rPr lang="nb-NO" b="1" dirty="0"/>
              <a:t>MOBIL</a:t>
            </a:r>
          </a:p>
        </p:txBody>
      </p:sp>
      <p:sp>
        <p:nvSpPr>
          <p:cNvPr id="11" name="TekstSylinder 10">
            <a:extLst>
              <a:ext uri="{FF2B5EF4-FFF2-40B4-BE49-F238E27FC236}">
                <a16:creationId xmlns:a16="http://schemas.microsoft.com/office/drawing/2014/main" id="{9928754B-36EC-2196-E6FE-AF61C557CF1C}"/>
              </a:ext>
            </a:extLst>
          </p:cNvPr>
          <p:cNvSpPr txBox="1"/>
          <p:nvPr/>
        </p:nvSpPr>
        <p:spPr>
          <a:xfrm>
            <a:off x="8214021" y="3081625"/>
            <a:ext cx="1540836" cy="369332"/>
          </a:xfrm>
          <a:prstGeom prst="rect">
            <a:avLst/>
          </a:prstGeom>
          <a:noFill/>
        </p:spPr>
        <p:txBody>
          <a:bodyPr wrap="square" rtlCol="0">
            <a:spAutoFit/>
          </a:bodyPr>
          <a:lstStyle/>
          <a:p>
            <a:r>
              <a:rPr lang="nb-NO" b="1" dirty="0"/>
              <a:t>NETTBRETT</a:t>
            </a:r>
          </a:p>
        </p:txBody>
      </p:sp>
      <p:sp>
        <p:nvSpPr>
          <p:cNvPr id="2" name="TekstSylinder 1">
            <a:extLst>
              <a:ext uri="{FF2B5EF4-FFF2-40B4-BE49-F238E27FC236}">
                <a16:creationId xmlns:a16="http://schemas.microsoft.com/office/drawing/2014/main" id="{6283C1EE-AF82-F679-3BC4-90BBA08B6CBF}"/>
              </a:ext>
            </a:extLst>
          </p:cNvPr>
          <p:cNvSpPr txBox="1"/>
          <p:nvPr/>
        </p:nvSpPr>
        <p:spPr>
          <a:xfrm>
            <a:off x="992459" y="5921298"/>
            <a:ext cx="4505092" cy="400110"/>
          </a:xfrm>
          <a:prstGeom prst="rect">
            <a:avLst/>
          </a:prstGeom>
          <a:noFill/>
        </p:spPr>
        <p:txBody>
          <a:bodyPr wrap="square" rtlCol="0">
            <a:spAutoFit/>
          </a:bodyPr>
          <a:lstStyle/>
          <a:p>
            <a:r>
              <a:rPr lang="nb-NO" sz="2000" dirty="0"/>
              <a:t>4. Trykk på «Aktiver biometri»</a:t>
            </a:r>
          </a:p>
        </p:txBody>
      </p:sp>
      <p:sp>
        <p:nvSpPr>
          <p:cNvPr id="3" name="TekstSylinder 2">
            <a:extLst>
              <a:ext uri="{FF2B5EF4-FFF2-40B4-BE49-F238E27FC236}">
                <a16:creationId xmlns:a16="http://schemas.microsoft.com/office/drawing/2014/main" id="{3200B416-598C-FAA6-6F81-0387E155D52C}"/>
              </a:ext>
            </a:extLst>
          </p:cNvPr>
          <p:cNvSpPr txBox="1"/>
          <p:nvPr/>
        </p:nvSpPr>
        <p:spPr>
          <a:xfrm>
            <a:off x="6261587" y="5534159"/>
            <a:ext cx="5531005" cy="1015663"/>
          </a:xfrm>
          <a:prstGeom prst="rect">
            <a:avLst/>
          </a:prstGeom>
          <a:noFill/>
        </p:spPr>
        <p:txBody>
          <a:bodyPr wrap="square" rtlCol="0">
            <a:spAutoFit/>
          </a:bodyPr>
          <a:lstStyle/>
          <a:p>
            <a:r>
              <a:rPr lang="nb-NO" sz="2000" dirty="0"/>
              <a:t>5. På mobil kan du normalt sett aktiver Fingeravtrykk eller Ansikt(</a:t>
            </a:r>
            <a:r>
              <a:rPr lang="nb-NO" sz="2000" dirty="0" err="1"/>
              <a:t>sgjenkjenning</a:t>
            </a:r>
            <a:r>
              <a:rPr lang="nb-NO" sz="2000" dirty="0"/>
              <a:t>). På nettbrett er det ofte bare Fingeravtrykk (Touch ID)</a:t>
            </a:r>
          </a:p>
        </p:txBody>
      </p:sp>
    </p:spTree>
    <p:extLst>
      <p:ext uri="{BB962C8B-B14F-4D97-AF65-F5344CB8AC3E}">
        <p14:creationId xmlns:p14="http://schemas.microsoft.com/office/powerpoint/2010/main" val="351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A275658-D5B0-3F2C-C808-802C1B56C671}"/>
              </a:ext>
            </a:extLst>
          </p:cNvPr>
          <p:cNvSpPr>
            <a:spLocks noGrp="1"/>
          </p:cNvSpPr>
          <p:nvPr>
            <p:ph idx="1"/>
          </p:nvPr>
        </p:nvSpPr>
        <p:spPr>
          <a:xfrm>
            <a:off x="680884" y="291793"/>
            <a:ext cx="10515600" cy="6305652"/>
          </a:xfrm>
        </p:spPr>
        <p:txBody>
          <a:bodyPr/>
          <a:lstStyle/>
          <a:p>
            <a:r>
              <a:rPr lang="nb-NO" dirty="0"/>
              <a:t>Om din fastlege har åpnet opp for det, kan du også bruke </a:t>
            </a:r>
            <a:r>
              <a:rPr lang="nb-NO" dirty="0" err="1"/>
              <a:t>Helsenorge</a:t>
            </a:r>
            <a:r>
              <a:rPr lang="nb-NO" dirty="0"/>
              <a:t> til å bestille legetimer og å fornye resepter, gjennomføre e-konsultasjoner samt kommunisere med legekontoret.  </a:t>
            </a:r>
          </a:p>
          <a:p>
            <a:r>
              <a:rPr lang="nb-NO" dirty="0"/>
              <a:t>Å kommunisere innen appen eller nettsiden når du er innlogget er sikkert og trygt. </a:t>
            </a:r>
          </a:p>
          <a:p>
            <a:r>
              <a:rPr lang="nb-NO" dirty="0"/>
              <a:t>Bruker din fastlege en annen tjeneste, som for eksempel Pasientsky for kommunikasjon mellom lege og pasient, vil du i </a:t>
            </a:r>
            <a:r>
              <a:rPr lang="nb-NO" dirty="0" err="1"/>
              <a:t>Helsenorge</a:t>
            </a:r>
            <a:r>
              <a:rPr lang="nb-NO" dirty="0"/>
              <a:t> se følgende beskjed:</a:t>
            </a:r>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7AA40954-B1D8-3291-355C-489913C0A989}"/>
              </a:ext>
            </a:extLst>
          </p:cNvPr>
          <p:cNvPicPr>
            <a:picLocks noChangeAspect="1"/>
          </p:cNvPicPr>
          <p:nvPr/>
        </p:nvPicPr>
        <p:blipFill>
          <a:blip r:embed="rId2"/>
          <a:stretch>
            <a:fillRect/>
          </a:stretch>
        </p:blipFill>
        <p:spPr>
          <a:xfrm>
            <a:off x="680884" y="4287140"/>
            <a:ext cx="10617932" cy="1438745"/>
          </a:xfrm>
          <a:prstGeom prst="rect">
            <a:avLst/>
          </a:prstGeom>
        </p:spPr>
      </p:pic>
    </p:spTree>
    <p:extLst>
      <p:ext uri="{BB962C8B-B14F-4D97-AF65-F5344CB8AC3E}">
        <p14:creationId xmlns:p14="http://schemas.microsoft.com/office/powerpoint/2010/main" val="50091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E1F335-4E89-885E-85B2-84961DC7B06F}"/>
              </a:ext>
            </a:extLst>
          </p:cNvPr>
          <p:cNvSpPr>
            <a:spLocks noGrp="1"/>
          </p:cNvSpPr>
          <p:nvPr>
            <p:ph type="title"/>
          </p:nvPr>
        </p:nvSpPr>
        <p:spPr>
          <a:xfrm>
            <a:off x="261788" y="202674"/>
            <a:ext cx="5834209" cy="830493"/>
          </a:xfrm>
        </p:spPr>
        <p:txBody>
          <a:bodyPr anchor="ctr">
            <a:normAutofit/>
          </a:bodyPr>
          <a:lstStyle/>
          <a:p>
            <a:r>
              <a:rPr lang="nb-NO" sz="4000" dirty="0"/>
              <a:t>SAMTYKKE I HELSENORGE</a:t>
            </a:r>
          </a:p>
        </p:txBody>
      </p:sp>
      <p:sp>
        <p:nvSpPr>
          <p:cNvPr id="3" name="Plassholder for innhold 2">
            <a:extLst>
              <a:ext uri="{FF2B5EF4-FFF2-40B4-BE49-F238E27FC236}">
                <a16:creationId xmlns:a16="http://schemas.microsoft.com/office/drawing/2014/main" id="{3438DEE3-7FF8-D30F-03F7-123E1072690E}"/>
              </a:ext>
            </a:extLst>
          </p:cNvPr>
          <p:cNvSpPr>
            <a:spLocks noGrp="1"/>
          </p:cNvSpPr>
          <p:nvPr>
            <p:ph idx="1"/>
          </p:nvPr>
        </p:nvSpPr>
        <p:spPr>
          <a:xfrm>
            <a:off x="166853" y="1033167"/>
            <a:ext cx="6572994" cy="5824833"/>
          </a:xfrm>
        </p:spPr>
        <p:txBody>
          <a:bodyPr anchor="ctr">
            <a:normAutofit/>
          </a:bodyPr>
          <a:lstStyle/>
          <a:p>
            <a:r>
              <a:rPr lang="nb-NO" sz="1800" dirty="0"/>
              <a:t>Første gang du bruker på Helsenorge vil du bl.a. få spørsmål om samtykke</a:t>
            </a:r>
          </a:p>
          <a:p>
            <a:pPr marL="0" indent="0">
              <a:buNone/>
            </a:pPr>
            <a:endParaRPr lang="nb-NO" sz="200" dirty="0"/>
          </a:p>
          <a:p>
            <a:r>
              <a:rPr lang="nb-NO" sz="1800" dirty="0"/>
              <a:t>Om du ønsker å endre samtykke etterpå gjør du følgende:</a:t>
            </a:r>
          </a:p>
          <a:p>
            <a:pPr lvl="1"/>
            <a:r>
              <a:rPr lang="nb-NO" sz="1800" dirty="0"/>
              <a:t>Logg inn i Helsenorge</a:t>
            </a:r>
          </a:p>
          <a:p>
            <a:pPr lvl="1"/>
            <a:r>
              <a:rPr lang="nb-NO" sz="1800" dirty="0"/>
              <a:t>Trykk øverst på Meny</a:t>
            </a:r>
          </a:p>
          <a:p>
            <a:pPr lvl="1"/>
            <a:r>
              <a:rPr lang="nb-NO" sz="1800" dirty="0"/>
              <a:t>Trykk på </a:t>
            </a:r>
            <a:r>
              <a:rPr lang="nb-NO" sz="1800"/>
              <a:t>Tjenester og scroll </a:t>
            </a:r>
            <a:r>
              <a:rPr lang="nb-NO" sz="1800" dirty="0"/>
              <a:t>litt ned til du ser «Personverninnstillinger»</a:t>
            </a:r>
          </a:p>
          <a:p>
            <a:pPr lvl="1"/>
            <a:r>
              <a:rPr lang="nb-NO" sz="1800" dirty="0"/>
              <a:t>Under «Hvordan vil du bruke Helsenorge» trykk på «Endre Innstillinger»</a:t>
            </a:r>
          </a:p>
          <a:p>
            <a:pPr lvl="1"/>
            <a:r>
              <a:rPr lang="nb-NO" sz="1800" dirty="0"/>
              <a:t>Trykk på «Endre samtykke»</a:t>
            </a:r>
          </a:p>
          <a:p>
            <a:pPr lvl="1"/>
            <a:r>
              <a:rPr lang="nb-NO" sz="1800" dirty="0"/>
              <a:t>Velg «Full» og «Neste»</a:t>
            </a:r>
          </a:p>
          <a:p>
            <a:pPr lvl="1"/>
            <a:r>
              <a:rPr lang="nb-NO" sz="1800" dirty="0"/>
              <a:t>Trykk på «Bekreft endring» </a:t>
            </a:r>
          </a:p>
          <a:p>
            <a:endParaRPr lang="nb-NO" sz="200" dirty="0"/>
          </a:p>
          <a:p>
            <a:r>
              <a:rPr lang="nb-NO" sz="1800" dirty="0"/>
              <a:t>Det er 3 mulige former for samtykke i Helsenorge</a:t>
            </a:r>
            <a:br>
              <a:rPr lang="nb-NO" sz="1800" dirty="0"/>
            </a:br>
            <a:r>
              <a:rPr lang="nb-NO" sz="1800" dirty="0"/>
              <a:t>Det er Basis, Basis + og Full</a:t>
            </a:r>
            <a:br>
              <a:rPr lang="nb-NO" sz="1800" dirty="0"/>
            </a:br>
            <a:r>
              <a:rPr lang="nb-NO" sz="1800" dirty="0"/>
              <a:t>Forskjellene mellom disse 3 valgene er tilganger til tjenester</a:t>
            </a:r>
          </a:p>
          <a:p>
            <a:pPr marL="0" indent="0">
              <a:buNone/>
            </a:pPr>
            <a:endParaRPr lang="nb-NO" sz="300" dirty="0"/>
          </a:p>
          <a:p>
            <a:r>
              <a:rPr lang="nb-NO" sz="1800" dirty="0"/>
              <a:t>For at Helsenorge appen eller nettsiden skal fungere best for deg, er det viktig å gi Full samtykke.</a:t>
            </a:r>
          </a:p>
        </p:txBody>
      </p:sp>
      <p:pic>
        <p:nvPicPr>
          <p:cNvPr id="6" name="Picture 4" descr="Penn plassert oppå en signatur linje">
            <a:extLst>
              <a:ext uri="{FF2B5EF4-FFF2-40B4-BE49-F238E27FC236}">
                <a16:creationId xmlns:a16="http://schemas.microsoft.com/office/drawing/2014/main" id="{99317D24-B1CE-EF88-F820-E3AEB05C0097}"/>
              </a:ext>
            </a:extLst>
          </p:cNvPr>
          <p:cNvPicPr>
            <a:picLocks noChangeAspect="1"/>
          </p:cNvPicPr>
          <p:nvPr/>
        </p:nvPicPr>
        <p:blipFill rotWithShape="1">
          <a:blip r:embed="rId2"/>
          <a:srcRect l="48164"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8442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B44F7D8-5E05-8D59-FE1C-7ABF9B7DB41A}"/>
              </a:ext>
            </a:extLst>
          </p:cNvPr>
          <p:cNvPicPr>
            <a:picLocks noChangeAspect="1"/>
          </p:cNvPicPr>
          <p:nvPr/>
        </p:nvPicPr>
        <p:blipFill>
          <a:blip r:embed="rId2"/>
          <a:stretch>
            <a:fillRect/>
          </a:stretch>
        </p:blipFill>
        <p:spPr>
          <a:xfrm>
            <a:off x="6172796" y="1803626"/>
            <a:ext cx="5449354" cy="4114262"/>
          </a:xfrm>
          <a:prstGeom prst="rect">
            <a:avLst/>
          </a:prstGeom>
        </p:spPr>
      </p:pic>
      <p:pic>
        <p:nvPicPr>
          <p:cNvPr id="5" name="Bilde 4">
            <a:extLst>
              <a:ext uri="{FF2B5EF4-FFF2-40B4-BE49-F238E27FC236}">
                <a16:creationId xmlns:a16="http://schemas.microsoft.com/office/drawing/2014/main" id="{694F2843-0321-3C5E-7ACE-F48E8B2924A7}"/>
              </a:ext>
            </a:extLst>
          </p:cNvPr>
          <p:cNvPicPr>
            <a:picLocks noChangeAspect="1"/>
          </p:cNvPicPr>
          <p:nvPr/>
        </p:nvPicPr>
        <p:blipFill>
          <a:blip r:embed="rId3"/>
          <a:stretch>
            <a:fillRect/>
          </a:stretch>
        </p:blipFill>
        <p:spPr>
          <a:xfrm>
            <a:off x="631128" y="1762530"/>
            <a:ext cx="5294715" cy="4209298"/>
          </a:xfrm>
          <a:prstGeom prst="rect">
            <a:avLst/>
          </a:prstGeom>
        </p:spPr>
      </p:pic>
      <p:pic>
        <p:nvPicPr>
          <p:cNvPr id="8" name="Bilde 7">
            <a:extLst>
              <a:ext uri="{FF2B5EF4-FFF2-40B4-BE49-F238E27FC236}">
                <a16:creationId xmlns:a16="http://schemas.microsoft.com/office/drawing/2014/main" id="{7D4DE296-C5A2-47A4-6398-38308E034BA7}"/>
              </a:ext>
            </a:extLst>
          </p:cNvPr>
          <p:cNvPicPr>
            <a:picLocks noChangeAspect="1"/>
          </p:cNvPicPr>
          <p:nvPr/>
        </p:nvPicPr>
        <p:blipFill rotWithShape="1">
          <a:blip r:embed="rId4"/>
          <a:srcRect t="4981"/>
          <a:stretch/>
        </p:blipFill>
        <p:spPr>
          <a:xfrm>
            <a:off x="2919032" y="497517"/>
            <a:ext cx="7175869" cy="1183847"/>
          </a:xfrm>
          <a:prstGeom prst="rect">
            <a:avLst/>
          </a:prstGeom>
        </p:spPr>
      </p:pic>
      <p:sp>
        <p:nvSpPr>
          <p:cNvPr id="9" name="TekstSylinder 8">
            <a:extLst>
              <a:ext uri="{FF2B5EF4-FFF2-40B4-BE49-F238E27FC236}">
                <a16:creationId xmlns:a16="http://schemas.microsoft.com/office/drawing/2014/main" id="{118F60C4-4A81-5C17-C4A1-BA4363967BE2}"/>
              </a:ext>
            </a:extLst>
          </p:cNvPr>
          <p:cNvSpPr txBox="1"/>
          <p:nvPr/>
        </p:nvSpPr>
        <p:spPr>
          <a:xfrm>
            <a:off x="2802868" y="5895303"/>
            <a:ext cx="1224602" cy="523220"/>
          </a:xfrm>
          <a:prstGeom prst="rect">
            <a:avLst/>
          </a:prstGeom>
          <a:noFill/>
        </p:spPr>
        <p:txBody>
          <a:bodyPr wrap="square" rtlCol="0">
            <a:spAutoFit/>
          </a:bodyPr>
          <a:lstStyle/>
          <a:p>
            <a:r>
              <a:rPr lang="nb-NO" sz="2800" b="1" dirty="0"/>
              <a:t>BASIS</a:t>
            </a:r>
            <a:endParaRPr lang="nb-NO" b="1" dirty="0"/>
          </a:p>
        </p:txBody>
      </p:sp>
      <p:sp>
        <p:nvSpPr>
          <p:cNvPr id="10" name="TekstSylinder 9">
            <a:extLst>
              <a:ext uri="{FF2B5EF4-FFF2-40B4-BE49-F238E27FC236}">
                <a16:creationId xmlns:a16="http://schemas.microsoft.com/office/drawing/2014/main" id="{EAACC50C-BD84-510C-9126-DD9D93FD6A84}"/>
              </a:ext>
            </a:extLst>
          </p:cNvPr>
          <p:cNvSpPr txBox="1"/>
          <p:nvPr/>
        </p:nvSpPr>
        <p:spPr>
          <a:xfrm>
            <a:off x="8344536" y="5886304"/>
            <a:ext cx="1508381" cy="523220"/>
          </a:xfrm>
          <a:prstGeom prst="rect">
            <a:avLst/>
          </a:prstGeom>
          <a:noFill/>
        </p:spPr>
        <p:txBody>
          <a:bodyPr wrap="square" rtlCol="0">
            <a:spAutoFit/>
          </a:bodyPr>
          <a:lstStyle/>
          <a:p>
            <a:r>
              <a:rPr lang="nb-NO" sz="2800" b="1" dirty="0"/>
              <a:t>BASIS +</a:t>
            </a:r>
            <a:endParaRPr lang="nb-NO" b="1" dirty="0"/>
          </a:p>
        </p:txBody>
      </p:sp>
    </p:spTree>
    <p:extLst>
      <p:ext uri="{BB962C8B-B14F-4D97-AF65-F5344CB8AC3E}">
        <p14:creationId xmlns:p14="http://schemas.microsoft.com/office/powerpoint/2010/main" val="374011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4759D6A-8828-2658-BD61-0CFA8F5329E7}"/>
              </a:ext>
            </a:extLst>
          </p:cNvPr>
          <p:cNvPicPr>
            <a:picLocks noChangeAspect="1"/>
          </p:cNvPicPr>
          <p:nvPr/>
        </p:nvPicPr>
        <p:blipFill>
          <a:blip r:embed="rId2"/>
          <a:stretch>
            <a:fillRect/>
          </a:stretch>
        </p:blipFill>
        <p:spPr>
          <a:xfrm>
            <a:off x="0" y="1068512"/>
            <a:ext cx="6883754" cy="2844946"/>
          </a:xfrm>
          <a:prstGeom prst="rect">
            <a:avLst/>
          </a:prstGeom>
        </p:spPr>
      </p:pic>
      <p:pic>
        <p:nvPicPr>
          <p:cNvPr id="7" name="Bilde 6">
            <a:extLst>
              <a:ext uri="{FF2B5EF4-FFF2-40B4-BE49-F238E27FC236}">
                <a16:creationId xmlns:a16="http://schemas.microsoft.com/office/drawing/2014/main" id="{E87F6B83-DE32-C421-4690-3A5D45BE3E7D}"/>
              </a:ext>
            </a:extLst>
          </p:cNvPr>
          <p:cNvPicPr>
            <a:picLocks noChangeAspect="1"/>
          </p:cNvPicPr>
          <p:nvPr/>
        </p:nvPicPr>
        <p:blipFill>
          <a:blip r:embed="rId3"/>
          <a:stretch>
            <a:fillRect/>
          </a:stretch>
        </p:blipFill>
        <p:spPr>
          <a:xfrm>
            <a:off x="7004496" y="1"/>
            <a:ext cx="4463389" cy="6840000"/>
          </a:xfrm>
          <a:prstGeom prst="rect">
            <a:avLst/>
          </a:prstGeom>
        </p:spPr>
      </p:pic>
      <p:sp>
        <p:nvSpPr>
          <p:cNvPr id="8" name="TekstSylinder 7">
            <a:extLst>
              <a:ext uri="{FF2B5EF4-FFF2-40B4-BE49-F238E27FC236}">
                <a16:creationId xmlns:a16="http://schemas.microsoft.com/office/drawing/2014/main" id="{0F736AB5-76C8-65D0-4BDE-95B42F7C15F7}"/>
              </a:ext>
            </a:extLst>
          </p:cNvPr>
          <p:cNvSpPr txBox="1"/>
          <p:nvPr/>
        </p:nvSpPr>
        <p:spPr>
          <a:xfrm>
            <a:off x="2599360" y="4962418"/>
            <a:ext cx="2393879" cy="461665"/>
          </a:xfrm>
          <a:prstGeom prst="rect">
            <a:avLst/>
          </a:prstGeom>
          <a:noFill/>
        </p:spPr>
        <p:txBody>
          <a:bodyPr wrap="square" rtlCol="0">
            <a:spAutoFit/>
          </a:bodyPr>
          <a:lstStyle/>
          <a:p>
            <a:r>
              <a:rPr lang="nb-NO" sz="2400" b="1" dirty="0"/>
              <a:t>FULL SAMTYKKE</a:t>
            </a:r>
          </a:p>
        </p:txBody>
      </p:sp>
    </p:spTree>
    <p:extLst>
      <p:ext uri="{BB962C8B-B14F-4D97-AF65-F5344CB8AC3E}">
        <p14:creationId xmlns:p14="http://schemas.microsoft.com/office/powerpoint/2010/main" val="37419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59330F-6566-02B9-6129-0F25C263E605}"/>
              </a:ext>
            </a:extLst>
          </p:cNvPr>
          <p:cNvSpPr>
            <a:spLocks noGrp="1"/>
          </p:cNvSpPr>
          <p:nvPr>
            <p:ph type="title"/>
          </p:nvPr>
        </p:nvSpPr>
        <p:spPr>
          <a:xfrm>
            <a:off x="460237" y="-22043"/>
            <a:ext cx="10515600" cy="665990"/>
          </a:xfrm>
        </p:spPr>
        <p:txBody>
          <a:bodyPr>
            <a:normAutofit fontScale="90000"/>
          </a:bodyPr>
          <a:lstStyle/>
          <a:p>
            <a:r>
              <a:rPr lang="nb-NO" dirty="0"/>
              <a:t>Praktiske helseapper</a:t>
            </a:r>
          </a:p>
        </p:txBody>
      </p:sp>
      <p:pic>
        <p:nvPicPr>
          <p:cNvPr id="7" name="Bilde 6" descr="Et bilde som inneholder tekst, utklipp&#10;&#10;Automatisk generert beskrivelse">
            <a:extLst>
              <a:ext uri="{FF2B5EF4-FFF2-40B4-BE49-F238E27FC236}">
                <a16:creationId xmlns:a16="http://schemas.microsoft.com/office/drawing/2014/main" id="{59D68302-429C-46A6-0840-5BE12A02A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21" y="2872279"/>
            <a:ext cx="1020445" cy="1043940"/>
          </a:xfrm>
          <a:prstGeom prst="rect">
            <a:avLst/>
          </a:prstGeom>
        </p:spPr>
      </p:pic>
      <p:sp>
        <p:nvSpPr>
          <p:cNvPr id="9" name="TekstSylinder 8">
            <a:extLst>
              <a:ext uri="{FF2B5EF4-FFF2-40B4-BE49-F238E27FC236}">
                <a16:creationId xmlns:a16="http://schemas.microsoft.com/office/drawing/2014/main" id="{E5F2FC10-D7DD-8EC4-C91C-8E4ADB6BFE53}"/>
              </a:ext>
            </a:extLst>
          </p:cNvPr>
          <p:cNvSpPr txBox="1"/>
          <p:nvPr/>
        </p:nvSpPr>
        <p:spPr>
          <a:xfrm>
            <a:off x="2343669" y="2794084"/>
            <a:ext cx="8992455" cy="1200329"/>
          </a:xfrm>
          <a:prstGeom prst="rect">
            <a:avLst/>
          </a:prstGeom>
          <a:noFill/>
        </p:spPr>
        <p:txBody>
          <a:bodyPr wrap="square">
            <a:spAutoFit/>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Skritteller</a:t>
            </a:r>
            <a:r>
              <a:rPr lang="nb-NO" sz="1800" dirty="0">
                <a:effectLst/>
                <a:latin typeface="Calibri" panose="020F0502020204030204" pitchFamily="34" charset="0"/>
                <a:ea typeface="Calibri" panose="020F0502020204030204" pitchFamily="34" charset="0"/>
                <a:cs typeface="Times New Roman" panose="02020603050405020304" pitchFamily="18" charset="0"/>
              </a:rPr>
              <a:t>-apper er det en del av både i Play Butikk (Google Play) og App Store. Målet med disse apper er å motivere og stimulere til aktivitet. Det settes er «mål for dagen» og appen gir en tilbakemelding når målet er nådd. Dette såkalte belønnings-prinsippet har en positiv effekt på mennesker. Man blir motivert til å oppnå dagens mål og dermed stimulert til å være aktivt.</a:t>
            </a:r>
            <a:endParaRPr lang="nb-NO" dirty="0"/>
          </a:p>
        </p:txBody>
      </p:sp>
      <p:pic>
        <p:nvPicPr>
          <p:cNvPr id="10" name="Bilde 9">
            <a:extLst>
              <a:ext uri="{FF2B5EF4-FFF2-40B4-BE49-F238E27FC236}">
                <a16:creationId xmlns:a16="http://schemas.microsoft.com/office/drawing/2014/main" id="{3213FA78-69DF-764D-50D3-3E128A59A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21" y="4793452"/>
            <a:ext cx="1020445" cy="1089697"/>
          </a:xfrm>
          <a:prstGeom prst="rect">
            <a:avLst/>
          </a:prstGeom>
        </p:spPr>
      </p:pic>
      <p:sp>
        <p:nvSpPr>
          <p:cNvPr id="12" name="TekstSylinder 11">
            <a:extLst>
              <a:ext uri="{FF2B5EF4-FFF2-40B4-BE49-F238E27FC236}">
                <a16:creationId xmlns:a16="http://schemas.microsoft.com/office/drawing/2014/main" id="{C98218B1-2223-8EF9-121B-56A26760791E}"/>
              </a:ext>
            </a:extLst>
          </p:cNvPr>
          <p:cNvSpPr txBox="1"/>
          <p:nvPr/>
        </p:nvSpPr>
        <p:spPr>
          <a:xfrm>
            <a:off x="1830115" y="4248923"/>
            <a:ext cx="10137637" cy="2450094"/>
          </a:xfrm>
          <a:prstGeom prst="rect">
            <a:avLst/>
          </a:prstGeom>
          <a:noFill/>
        </p:spPr>
        <p:txBody>
          <a:bodyPr wrap="square">
            <a:spAutoFit/>
          </a:bodyPr>
          <a:lstStyle/>
          <a:p>
            <a:pPr marL="457200">
              <a:lnSpc>
                <a:spcPct val="107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Lifesum</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en app som lager en «helseplan» til deg, som hjelper deg med å nå dine mål gjennom bedre spising.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Du kan legge inn hva du spiser på en dag og se hvordan det forholder seg til det som er foreslått av appen. Den inneholder også en god del oppskrifter til både frokost, lunsj, middag og mellommåltid. Dette kan være en god hjelp til å variere måltidene og/eller forbedre eller endre matvaner.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Det finnes flere kostholds- og ernærings apper, men de er enten betalings-apper eller er på engelsk.</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MatPrat finnes ikke lenger som en app til nedlasting på mobil eller nettbrett.</a:t>
            </a:r>
          </a:p>
        </p:txBody>
      </p:sp>
      <p:pic>
        <p:nvPicPr>
          <p:cNvPr id="11" name="Bilde 10">
            <a:extLst>
              <a:ext uri="{FF2B5EF4-FFF2-40B4-BE49-F238E27FC236}">
                <a16:creationId xmlns:a16="http://schemas.microsoft.com/office/drawing/2014/main" id="{59F10041-6569-11BF-BDB2-2A9943F24347}"/>
              </a:ext>
            </a:extLst>
          </p:cNvPr>
          <p:cNvPicPr>
            <a:picLocks noChangeAspect="1"/>
          </p:cNvPicPr>
          <p:nvPr/>
        </p:nvPicPr>
        <p:blipFill>
          <a:blip r:embed="rId4"/>
          <a:stretch>
            <a:fillRect/>
          </a:stretch>
        </p:blipFill>
        <p:spPr>
          <a:xfrm>
            <a:off x="723921" y="692357"/>
            <a:ext cx="996554" cy="984829"/>
          </a:xfrm>
          <a:prstGeom prst="rect">
            <a:avLst/>
          </a:prstGeom>
        </p:spPr>
      </p:pic>
      <p:pic>
        <p:nvPicPr>
          <p:cNvPr id="13" name="Bilde 12">
            <a:extLst>
              <a:ext uri="{FF2B5EF4-FFF2-40B4-BE49-F238E27FC236}">
                <a16:creationId xmlns:a16="http://schemas.microsoft.com/office/drawing/2014/main" id="{D784F37B-7400-0117-461F-F6FEF7A70471}"/>
              </a:ext>
            </a:extLst>
          </p:cNvPr>
          <p:cNvPicPr>
            <a:picLocks noChangeAspect="1"/>
          </p:cNvPicPr>
          <p:nvPr/>
        </p:nvPicPr>
        <p:blipFill>
          <a:blip r:embed="rId5"/>
          <a:stretch>
            <a:fillRect/>
          </a:stretch>
        </p:blipFill>
        <p:spPr>
          <a:xfrm>
            <a:off x="571928" y="1796235"/>
            <a:ext cx="1771741" cy="812842"/>
          </a:xfrm>
          <a:prstGeom prst="rect">
            <a:avLst/>
          </a:prstGeom>
        </p:spPr>
      </p:pic>
      <p:sp>
        <p:nvSpPr>
          <p:cNvPr id="14" name="TekstSylinder 13">
            <a:extLst>
              <a:ext uri="{FF2B5EF4-FFF2-40B4-BE49-F238E27FC236}">
                <a16:creationId xmlns:a16="http://schemas.microsoft.com/office/drawing/2014/main" id="{8DFFFDA0-12D5-3E89-8A0D-808AC9883FA9}"/>
              </a:ext>
            </a:extLst>
          </p:cNvPr>
          <p:cNvSpPr txBox="1"/>
          <p:nvPr/>
        </p:nvSpPr>
        <p:spPr>
          <a:xfrm>
            <a:off x="2343669" y="1850404"/>
            <a:ext cx="8992455" cy="923330"/>
          </a:xfrm>
          <a:prstGeom prst="rect">
            <a:avLst/>
          </a:prstGeom>
          <a:noFill/>
        </p:spPr>
        <p:txBody>
          <a:bodyPr wrap="square" rtlCol="0">
            <a:spAutoFit/>
          </a:bodyPr>
          <a:lstStyle/>
          <a:p>
            <a:r>
              <a:rPr lang="nb-NO">
                <a:latin typeface="Calibri" panose="020F0502020204030204" pitchFamily="34" charset="0"/>
                <a:ea typeface="Calibri" panose="020F0502020204030204" pitchFamily="34" charset="0"/>
                <a:cs typeface="Times New Roman" panose="02020603050405020304" pitchFamily="18" charset="0"/>
              </a:rPr>
              <a:t>I tillegg til appen Hjertekampen finnes det en nettsiden som gir et treningsprogram for balanse og styrke spesielt rettet mot seniorer: </a:t>
            </a:r>
            <a:r>
              <a:rPr lang="nb-NO">
                <a:latin typeface="Calibri" panose="020F0502020204030204" pitchFamily="34" charset="0"/>
                <a:ea typeface="Calibri" panose="020F0502020204030204" pitchFamily="34" charset="0"/>
                <a:cs typeface="Times New Roman" panose="02020603050405020304" pitchFamily="18" charset="0"/>
                <a:hlinkClick r:id="rId6"/>
              </a:rPr>
              <a:t>https://basis-hjemmetrening.no/</a:t>
            </a:r>
            <a:endParaRPr lang="nb-NO">
              <a:latin typeface="Calibri" panose="020F0502020204030204" pitchFamily="34" charset="0"/>
              <a:ea typeface="Calibri" panose="020F0502020204030204" pitchFamily="34" charset="0"/>
              <a:cs typeface="Times New Roman" panose="02020603050405020304" pitchFamily="18" charset="0"/>
            </a:endParaRPr>
          </a:p>
          <a:p>
            <a:endParaRPr lang="nb-NO"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Sylinder 14">
            <a:extLst>
              <a:ext uri="{FF2B5EF4-FFF2-40B4-BE49-F238E27FC236}">
                <a16:creationId xmlns:a16="http://schemas.microsoft.com/office/drawing/2014/main" id="{0886FCE5-E9EC-18EA-6B50-68C982CD4EAC}"/>
              </a:ext>
            </a:extLst>
          </p:cNvPr>
          <p:cNvSpPr txBox="1"/>
          <p:nvPr/>
        </p:nvSpPr>
        <p:spPr>
          <a:xfrm>
            <a:off x="2343669" y="852755"/>
            <a:ext cx="9245580" cy="646331"/>
          </a:xfrm>
          <a:prstGeom prst="rect">
            <a:avLst/>
          </a:prstGeom>
          <a:noFill/>
        </p:spPr>
        <p:txBody>
          <a:bodyPr wrap="square" rtlCol="0">
            <a:spAutoFit/>
          </a:bodyPr>
          <a:lstStyle/>
          <a:p>
            <a:r>
              <a:rPr lang="nb-NO" b="1" dirty="0"/>
              <a:t>Hjertekampen</a:t>
            </a:r>
            <a:r>
              <a:rPr lang="nb-NO" dirty="0">
                <a:latin typeface="Calibri" panose="020F0502020204030204" pitchFamily="34" charset="0"/>
                <a:ea typeface="Calibri" panose="020F0502020204030204" pitchFamily="34" charset="0"/>
                <a:cs typeface="Times New Roman" panose="02020603050405020304" pitchFamily="18" charset="0"/>
              </a:rPr>
              <a:t> er en</a:t>
            </a:r>
            <a:r>
              <a:rPr lang="nb-NO" dirty="0">
                <a:solidFill>
                  <a:srgbClr val="333333"/>
                </a:solidFill>
                <a:latin typeface="Open Sans" panose="020B0606030504020204" pitchFamily="34" charset="0"/>
              </a:rPr>
              <a:t> </a:t>
            </a:r>
            <a:r>
              <a:rPr lang="nb-NO" dirty="0">
                <a:latin typeface="Calibri" panose="020F0502020204030204" pitchFamily="34" charset="0"/>
                <a:ea typeface="Calibri" panose="020F0502020204030204" pitchFamily="34" charset="0"/>
                <a:cs typeface="Times New Roman" panose="02020603050405020304" pitchFamily="18" charset="0"/>
              </a:rPr>
              <a:t>app der du finner varierte treningsøkter og øvelser som vil øke din styrke, utholdenhet og kondisjon, bevegelighet og balanse.</a:t>
            </a:r>
          </a:p>
        </p:txBody>
      </p:sp>
    </p:spTree>
    <p:extLst>
      <p:ext uri="{BB962C8B-B14F-4D97-AF65-F5344CB8AC3E}">
        <p14:creationId xmlns:p14="http://schemas.microsoft.com/office/powerpoint/2010/main" val="226948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06D2482F-1500-95E3-E110-F6EF8B73B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47" y="1177045"/>
            <a:ext cx="1296406" cy="1307878"/>
          </a:xfrm>
          <a:prstGeom prst="rect">
            <a:avLst/>
          </a:prstGeom>
        </p:spPr>
      </p:pic>
      <p:pic>
        <p:nvPicPr>
          <p:cNvPr id="5" name="Bilde 4">
            <a:extLst>
              <a:ext uri="{FF2B5EF4-FFF2-40B4-BE49-F238E27FC236}">
                <a16:creationId xmlns:a16="http://schemas.microsoft.com/office/drawing/2014/main" id="{6F17D58D-6148-94A2-B9A6-B6869D606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791" y="2585951"/>
            <a:ext cx="1181972" cy="1194469"/>
          </a:xfrm>
          <a:prstGeom prst="rect">
            <a:avLst/>
          </a:prstGeom>
        </p:spPr>
      </p:pic>
      <p:pic>
        <p:nvPicPr>
          <p:cNvPr id="6" name="Bilde 5">
            <a:extLst>
              <a:ext uri="{FF2B5EF4-FFF2-40B4-BE49-F238E27FC236}">
                <a16:creationId xmlns:a16="http://schemas.microsoft.com/office/drawing/2014/main" id="{2B655520-F23D-70C8-7DE1-4ACBB9AF4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64" y="2789817"/>
            <a:ext cx="1181972" cy="934330"/>
          </a:xfrm>
          <a:prstGeom prst="rect">
            <a:avLst/>
          </a:prstGeom>
        </p:spPr>
      </p:pic>
      <p:sp>
        <p:nvSpPr>
          <p:cNvPr id="8" name="TekstSylinder 7">
            <a:extLst>
              <a:ext uri="{FF2B5EF4-FFF2-40B4-BE49-F238E27FC236}">
                <a16:creationId xmlns:a16="http://schemas.microsoft.com/office/drawing/2014/main" id="{1DC9950F-47E0-DE80-A97E-39BD4A2270F8}"/>
              </a:ext>
            </a:extLst>
          </p:cNvPr>
          <p:cNvSpPr txBox="1"/>
          <p:nvPr/>
        </p:nvSpPr>
        <p:spPr>
          <a:xfrm>
            <a:off x="316786" y="158992"/>
            <a:ext cx="11558428" cy="704873"/>
          </a:xfrm>
          <a:prstGeom prst="rect">
            <a:avLst/>
          </a:prstGeom>
          <a:noFill/>
        </p:spPr>
        <p:txBody>
          <a:bodyPr wrap="square">
            <a:spAutoFit/>
          </a:bodyPr>
          <a:lstStyle/>
          <a:p>
            <a:pPr lvl="0">
              <a:lnSpc>
                <a:spcPct val="107000"/>
              </a:lnSpc>
              <a:spcAft>
                <a:spcPts val="800"/>
              </a:spcAft>
            </a:pPr>
            <a:r>
              <a:rPr lang="nb-NO" sz="2000" b="1" dirty="0">
                <a:effectLst/>
                <a:latin typeface="Calibri" panose="020F0502020204030204" pitchFamily="34" charset="0"/>
                <a:ea typeface="Calibri" panose="020F0502020204030204" pitchFamily="34" charset="0"/>
                <a:cs typeface="Times New Roman" panose="02020603050405020304" pitchFamily="18" charset="0"/>
              </a:rPr>
              <a:t>Mental helse apper</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Dette er apper som hjelper brukere med å ha gode søvnmønstre og forbedret søvnkvalitet og et verktøy som hjelper til å håndtere stress, angst og depresjon. Mental helse er en utfordring for mange seniorer.</a:t>
            </a:r>
          </a:p>
        </p:txBody>
      </p:sp>
      <p:sp>
        <p:nvSpPr>
          <p:cNvPr id="10" name="TekstSylinder 9">
            <a:extLst>
              <a:ext uri="{FF2B5EF4-FFF2-40B4-BE49-F238E27FC236}">
                <a16:creationId xmlns:a16="http://schemas.microsoft.com/office/drawing/2014/main" id="{5A6B1188-D453-FFD9-3512-B47523B060F2}"/>
              </a:ext>
            </a:extLst>
          </p:cNvPr>
          <p:cNvSpPr txBox="1"/>
          <p:nvPr/>
        </p:nvSpPr>
        <p:spPr>
          <a:xfrm>
            <a:off x="2060412" y="1210708"/>
            <a:ext cx="8828070" cy="923330"/>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Mindfullness: </a:t>
            </a:r>
            <a:r>
              <a:rPr lang="nb-NO" sz="1800" dirty="0">
                <a:effectLst/>
                <a:latin typeface="Calibri" panose="020F0502020204030204" pitchFamily="34" charset="0"/>
                <a:ea typeface="Calibri" panose="020F0502020204030204" pitchFamily="34" charset="0"/>
                <a:cs typeface="Times New Roman" panose="02020603050405020304" pitchFamily="18" charset="0"/>
              </a:rPr>
              <a:t>Denne appen inneholder veiledede meditasjoner som er et hjelpemiddel til å lettere kunne fokusere, slappe av og takle stressende situasjoner. For at det skal ha et tiltenkt effekt må du «trene» regelmessig med denne appen.</a:t>
            </a:r>
            <a:endParaRPr lang="nb-NO" dirty="0"/>
          </a:p>
        </p:txBody>
      </p:sp>
      <p:sp>
        <p:nvSpPr>
          <p:cNvPr id="12" name="TekstSylinder 11">
            <a:extLst>
              <a:ext uri="{FF2B5EF4-FFF2-40B4-BE49-F238E27FC236}">
                <a16:creationId xmlns:a16="http://schemas.microsoft.com/office/drawing/2014/main" id="{183D7007-F62A-7FDF-D0DB-43182AB61CAE}"/>
              </a:ext>
            </a:extLst>
          </p:cNvPr>
          <p:cNvSpPr txBox="1"/>
          <p:nvPr/>
        </p:nvSpPr>
        <p:spPr>
          <a:xfrm>
            <a:off x="3186561" y="2585951"/>
            <a:ext cx="8371866" cy="923330"/>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To av de andre veldig ofte brukte apper i denne kategori er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Headspace</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Calm</a:t>
            </a:r>
            <a:r>
              <a:rPr lang="nb-NO" sz="1800" dirty="0">
                <a:effectLst/>
                <a:latin typeface="Calibri" panose="020F0502020204030204" pitchFamily="34" charset="0"/>
                <a:ea typeface="Calibri" panose="020F0502020204030204" pitchFamily="34" charset="0"/>
                <a:cs typeface="Times New Roman" panose="02020603050405020304" pitchFamily="18" charset="0"/>
              </a:rPr>
              <a:t>. De  er på engelsk og har ingen skandinavisk språkvalg mulighet. Headspace er samme type app enn Mindfullness, mens Calm er en app som har en større fokus på søvnmestring.</a:t>
            </a:r>
            <a:endParaRPr lang="nb-NO" dirty="0"/>
          </a:p>
        </p:txBody>
      </p:sp>
      <p:sp>
        <p:nvSpPr>
          <p:cNvPr id="15" name="TekstSylinder 14">
            <a:extLst>
              <a:ext uri="{FF2B5EF4-FFF2-40B4-BE49-F238E27FC236}">
                <a16:creationId xmlns:a16="http://schemas.microsoft.com/office/drawing/2014/main" id="{DCD84B90-6B33-BFAB-C735-C234289DE8DD}"/>
              </a:ext>
            </a:extLst>
          </p:cNvPr>
          <p:cNvSpPr txBox="1"/>
          <p:nvPr/>
        </p:nvSpPr>
        <p:spPr>
          <a:xfrm>
            <a:off x="537064" y="4373077"/>
            <a:ext cx="11380958" cy="954107"/>
          </a:xfrm>
          <a:prstGeom prst="rect">
            <a:avLst/>
          </a:prstGeom>
          <a:noFill/>
        </p:spPr>
        <p:txBody>
          <a:bodyPr wrap="square">
            <a:spAutoFit/>
          </a:bodyPr>
          <a:lstStyle/>
          <a:p>
            <a:r>
              <a:rPr lang="nb-NO" sz="2000" b="1" dirty="0">
                <a:latin typeface="Calibri" panose="020F0502020204030204" pitchFamily="34" charset="0"/>
                <a:ea typeface="Calibri" panose="020F0502020204030204" pitchFamily="34" charset="0"/>
                <a:cs typeface="Times New Roman" panose="02020603050405020304" pitchFamily="18" charset="0"/>
              </a:rPr>
              <a:t>Medisineringsapper</a:t>
            </a:r>
            <a:r>
              <a:rPr lang="nb-NO" sz="1800" dirty="0">
                <a:latin typeface="Calibri" panose="020F0502020204030204" pitchFamily="34" charset="0"/>
                <a:ea typeface="Calibri" panose="020F0502020204030204" pitchFamily="34" charset="0"/>
                <a:cs typeface="Times New Roman" panose="02020603050405020304" pitchFamily="18" charset="0"/>
              </a:rPr>
              <a:t>: hjelper brukere med å huske og registrere medisineringsplanen sin, og gir påminnelser om når de skal ta medisiner. </a:t>
            </a:r>
            <a:br>
              <a:rPr lang="nb-NO" sz="18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pic>
        <p:nvPicPr>
          <p:cNvPr id="16" name="Bilde 15">
            <a:extLst>
              <a:ext uri="{FF2B5EF4-FFF2-40B4-BE49-F238E27FC236}">
                <a16:creationId xmlns:a16="http://schemas.microsoft.com/office/drawing/2014/main" id="{7C6DD506-526E-5B30-BE6D-8998DC591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7800" y="5216972"/>
            <a:ext cx="1425011" cy="1023830"/>
          </a:xfrm>
          <a:prstGeom prst="rect">
            <a:avLst/>
          </a:prstGeom>
        </p:spPr>
      </p:pic>
      <p:sp>
        <p:nvSpPr>
          <p:cNvPr id="17" name="TekstSylinder 16">
            <a:extLst>
              <a:ext uri="{FF2B5EF4-FFF2-40B4-BE49-F238E27FC236}">
                <a16:creationId xmlns:a16="http://schemas.microsoft.com/office/drawing/2014/main" id="{2D197834-DEE9-94CE-C357-4C3F34FCA6EE}"/>
              </a:ext>
            </a:extLst>
          </p:cNvPr>
          <p:cNvSpPr txBox="1"/>
          <p:nvPr/>
        </p:nvSpPr>
        <p:spPr>
          <a:xfrm>
            <a:off x="2183547" y="5047162"/>
            <a:ext cx="9845211" cy="1264642"/>
          </a:xfrm>
          <a:prstGeom prst="rect">
            <a:avLst/>
          </a:prstGeom>
          <a:noFill/>
        </p:spPr>
        <p:txBody>
          <a:bodyPr wrap="square">
            <a:spAutoFit/>
          </a:bodyPr>
          <a:lstStyle/>
          <a:p>
            <a:pPr marL="457200">
              <a:lnSpc>
                <a:spcPct val="107000"/>
              </a:lnSpc>
              <a:spcAft>
                <a:spcPts val="800"/>
              </a:spcAft>
            </a:pPr>
            <a:r>
              <a:rPr lang="nb-NO" b="1" dirty="0">
                <a:latin typeface="Calibri" panose="020F0502020204030204" pitchFamily="34" charset="0"/>
                <a:ea typeface="Calibri" panose="020F0502020204030204" pitchFamily="34" charset="0"/>
                <a:cs typeface="Times New Roman" panose="02020603050405020304" pitchFamily="18" charset="0"/>
              </a:rPr>
              <a:t>Medmento</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 både Android og iOS (iPad/iPhone), har som hovedfunksjon at det er en medisinalarm. Alarmen er enkel og har flere funksjoner som gjør at den passer for alle som trenger en pålitelig alarm som de kan ta med seg hvor som helst. Medmento er utviklet i samarbeid med Nasjonalforening for folkehelse.</a:t>
            </a:r>
          </a:p>
        </p:txBody>
      </p:sp>
    </p:spTree>
    <p:extLst>
      <p:ext uri="{BB962C8B-B14F-4D97-AF65-F5344CB8AC3E}">
        <p14:creationId xmlns:p14="http://schemas.microsoft.com/office/powerpoint/2010/main" val="54584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2D5B96E-B1CE-C610-13B9-72EBB554E74D}"/>
              </a:ext>
            </a:extLst>
          </p:cNvPr>
          <p:cNvSpPr txBox="1"/>
          <p:nvPr/>
        </p:nvSpPr>
        <p:spPr>
          <a:xfrm>
            <a:off x="75344" y="92468"/>
            <a:ext cx="12041311" cy="1292662"/>
          </a:xfrm>
          <a:prstGeom prst="rect">
            <a:avLst/>
          </a:prstGeom>
          <a:solidFill>
            <a:schemeClr val="accent4">
              <a:lumMod val="20000"/>
              <a:lumOff val="80000"/>
            </a:schemeClr>
          </a:solidFill>
          <a:ln w="28575">
            <a:solidFill>
              <a:srgbClr val="0070C0"/>
            </a:solidFill>
          </a:ln>
        </p:spPr>
        <p:txBody>
          <a:bodyPr wrap="square" rtlCol="0">
            <a:spAutoFit/>
          </a:bodyPr>
          <a:lstStyle/>
          <a:p>
            <a:pPr lvl="1"/>
            <a:r>
              <a:rPr lang="nb-NO" sz="2600" b="1" dirty="0">
                <a:latin typeface="+mj-lt"/>
                <a:ea typeface="+mj-ea"/>
                <a:cs typeface="+mj-cs"/>
              </a:rPr>
              <a:t>Helseapper som gir brukerne tilgang til informasjon og tjenester relatert helse og omsorg, samler og gir innsikt i helseopplysninger og gir brukerne mulighet til å kommunisere (digitalt) med fastlegen og legekontoret. </a:t>
            </a:r>
          </a:p>
        </p:txBody>
      </p:sp>
      <p:sp>
        <p:nvSpPr>
          <p:cNvPr id="8" name="Plassholder for innhold 7">
            <a:extLst>
              <a:ext uri="{FF2B5EF4-FFF2-40B4-BE49-F238E27FC236}">
                <a16:creationId xmlns:a16="http://schemas.microsoft.com/office/drawing/2014/main" id="{0771B9A9-320F-B2BE-4798-0A646BA4BB5E}"/>
              </a:ext>
            </a:extLst>
          </p:cNvPr>
          <p:cNvSpPr>
            <a:spLocks noGrp="1"/>
          </p:cNvSpPr>
          <p:nvPr>
            <p:ph idx="1"/>
          </p:nvPr>
        </p:nvSpPr>
        <p:spPr>
          <a:xfrm>
            <a:off x="838200" y="1489753"/>
            <a:ext cx="10515600" cy="5126804"/>
          </a:xfrm>
        </p:spPr>
        <p:txBody>
          <a:bodyPr/>
          <a:lstStyle/>
          <a:p>
            <a:pPr marL="0" indent="0">
              <a:buNone/>
            </a:pPr>
            <a:r>
              <a:rPr lang="nb-NO" dirty="0"/>
              <a:t>					Helsenorge		</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Helseboka		Helserespons	     Pasientsky	        </a:t>
            </a:r>
            <a:r>
              <a:rPr lang="nb-NO" dirty="0" err="1"/>
              <a:t>HelsaMi</a:t>
            </a:r>
            <a:r>
              <a:rPr lang="nb-NO" dirty="0"/>
              <a:t>	</a:t>
            </a:r>
          </a:p>
        </p:txBody>
      </p:sp>
      <p:pic>
        <p:nvPicPr>
          <p:cNvPr id="9" name="Bilde 8">
            <a:extLst>
              <a:ext uri="{FF2B5EF4-FFF2-40B4-BE49-F238E27FC236}">
                <a16:creationId xmlns:a16="http://schemas.microsoft.com/office/drawing/2014/main" id="{B1B066ED-F712-9498-EA93-890384AC5962}"/>
              </a:ext>
            </a:extLst>
          </p:cNvPr>
          <p:cNvPicPr>
            <a:picLocks noChangeAspect="1"/>
          </p:cNvPicPr>
          <p:nvPr/>
        </p:nvPicPr>
        <p:blipFill>
          <a:blip r:embed="rId2"/>
          <a:stretch>
            <a:fillRect/>
          </a:stretch>
        </p:blipFill>
        <p:spPr>
          <a:xfrm>
            <a:off x="4715838" y="1920171"/>
            <a:ext cx="3164441" cy="2511978"/>
          </a:xfrm>
          <a:prstGeom prst="rect">
            <a:avLst/>
          </a:prstGeom>
        </p:spPr>
      </p:pic>
      <p:pic>
        <p:nvPicPr>
          <p:cNvPr id="10" name="Bilde 9">
            <a:extLst>
              <a:ext uri="{FF2B5EF4-FFF2-40B4-BE49-F238E27FC236}">
                <a16:creationId xmlns:a16="http://schemas.microsoft.com/office/drawing/2014/main" id="{427D61DD-6398-6CC9-2140-7669F422AC72}"/>
              </a:ext>
            </a:extLst>
          </p:cNvPr>
          <p:cNvPicPr>
            <a:picLocks noChangeAspect="1"/>
          </p:cNvPicPr>
          <p:nvPr/>
        </p:nvPicPr>
        <p:blipFill>
          <a:blip r:embed="rId3"/>
          <a:stretch>
            <a:fillRect/>
          </a:stretch>
        </p:blipFill>
        <p:spPr>
          <a:xfrm>
            <a:off x="920776" y="4990334"/>
            <a:ext cx="1512000" cy="1480866"/>
          </a:xfrm>
          <a:prstGeom prst="rect">
            <a:avLst/>
          </a:prstGeom>
        </p:spPr>
      </p:pic>
      <p:pic>
        <p:nvPicPr>
          <p:cNvPr id="11" name="Bilde 10">
            <a:extLst>
              <a:ext uri="{FF2B5EF4-FFF2-40B4-BE49-F238E27FC236}">
                <a16:creationId xmlns:a16="http://schemas.microsoft.com/office/drawing/2014/main" id="{572F5156-AB6A-DF2C-0C6B-8218452C6C3F}"/>
              </a:ext>
            </a:extLst>
          </p:cNvPr>
          <p:cNvPicPr>
            <a:picLocks noChangeAspect="1"/>
          </p:cNvPicPr>
          <p:nvPr/>
        </p:nvPicPr>
        <p:blipFill>
          <a:blip r:embed="rId4"/>
          <a:stretch>
            <a:fillRect/>
          </a:stretch>
        </p:blipFill>
        <p:spPr>
          <a:xfrm>
            <a:off x="3799441" y="5000146"/>
            <a:ext cx="1584000" cy="1615198"/>
          </a:xfrm>
          <a:prstGeom prst="rect">
            <a:avLst/>
          </a:prstGeom>
        </p:spPr>
      </p:pic>
      <p:pic>
        <p:nvPicPr>
          <p:cNvPr id="12" name="Bilde 11">
            <a:extLst>
              <a:ext uri="{FF2B5EF4-FFF2-40B4-BE49-F238E27FC236}">
                <a16:creationId xmlns:a16="http://schemas.microsoft.com/office/drawing/2014/main" id="{A0491AC2-F26A-6ECE-F99D-30EFE150C231}"/>
              </a:ext>
            </a:extLst>
          </p:cNvPr>
          <p:cNvPicPr>
            <a:picLocks noChangeAspect="1"/>
          </p:cNvPicPr>
          <p:nvPr/>
        </p:nvPicPr>
        <p:blipFill>
          <a:blip r:embed="rId5"/>
          <a:stretch>
            <a:fillRect/>
          </a:stretch>
        </p:blipFill>
        <p:spPr>
          <a:xfrm>
            <a:off x="6750106" y="5093080"/>
            <a:ext cx="1944000" cy="1409248"/>
          </a:xfrm>
          <a:prstGeom prst="rect">
            <a:avLst/>
          </a:prstGeom>
        </p:spPr>
      </p:pic>
      <p:pic>
        <p:nvPicPr>
          <p:cNvPr id="13" name="Picture 2" descr="HelsaMi - Helseplattformen AS">
            <a:extLst>
              <a:ext uri="{FF2B5EF4-FFF2-40B4-BE49-F238E27FC236}">
                <a16:creationId xmlns:a16="http://schemas.microsoft.com/office/drawing/2014/main" id="{1EA494EE-9E54-127A-938E-94020895E0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002" y="4949339"/>
            <a:ext cx="1594087" cy="15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2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F196861-06F8-23B9-5A1F-CE7D69F42095}"/>
              </a:ext>
            </a:extLst>
          </p:cNvPr>
          <p:cNvSpPr>
            <a:spLocks noGrp="1"/>
          </p:cNvSpPr>
          <p:nvPr>
            <p:ph idx="1"/>
          </p:nvPr>
        </p:nvSpPr>
        <p:spPr>
          <a:xfrm>
            <a:off x="406401" y="203200"/>
            <a:ext cx="5688076" cy="6279793"/>
          </a:xfrm>
        </p:spPr>
        <p:txBody>
          <a:bodyPr>
            <a:normAutofit fontScale="92500" lnSpcReduction="10000"/>
          </a:bodyPr>
          <a:lstStyle/>
          <a:p>
            <a:r>
              <a:rPr lang="nb-NO" sz="2000" dirty="0"/>
              <a:t>Helsenorge er et offentlig nettsted for innbyggere i Norge, der de kan finne informasjon om helserelaterte tema og logge inn for å bruke digitale helsetjenester</a:t>
            </a:r>
            <a:br>
              <a:rPr lang="nb-NO" sz="2000" dirty="0"/>
            </a:br>
            <a:endParaRPr lang="nb-NO" sz="2000" dirty="0"/>
          </a:p>
          <a:p>
            <a:r>
              <a:rPr lang="nb-NO" sz="2000" dirty="0"/>
              <a:t>Innholdet er levert av ulike aktører i helsesektoren og det er Direktoratet for e-helse som har ansvar for drift og utvikling av nettstedet</a:t>
            </a:r>
            <a:br>
              <a:rPr lang="nb-NO" sz="2000" dirty="0"/>
            </a:br>
            <a:endParaRPr lang="nb-NO" sz="2000" dirty="0"/>
          </a:p>
          <a:p>
            <a:r>
              <a:rPr lang="nb-NO" sz="2000" dirty="0"/>
              <a:t>Det er et bredd utvalg av samarbeidspartnere som leverer innhold til Helsenorge, som alle universitetssykehus, Apotekforeningen, BarnsBeste, Direktrat for e-helse, alle helseforetak, Giftinformasjon, Kreftforeningen og flere nasjonale kompetansetjenester</a:t>
            </a:r>
            <a:br>
              <a:rPr lang="nb-NO" sz="2000" dirty="0"/>
            </a:br>
            <a:endParaRPr lang="nb-NO" sz="2000" dirty="0"/>
          </a:p>
          <a:p>
            <a:r>
              <a:rPr lang="nb-NO" sz="2000" dirty="0"/>
              <a:t>Helsenorge gir deg mulighet til å delta aktivt i beslutninger og oppfølging av egen helse, og gjør deg i stand til å være en god pårørende. </a:t>
            </a:r>
            <a:br>
              <a:rPr lang="nb-NO" sz="2000" dirty="0"/>
            </a:br>
            <a:r>
              <a:rPr lang="nb-NO" sz="2000" dirty="0"/>
              <a:t>Noen tjenester kan du nemlig benytte på vegne av dine barn og de som har gitt deg fullmakt.</a:t>
            </a:r>
          </a:p>
          <a:p>
            <a:pPr marL="0" indent="0">
              <a:buNone/>
            </a:pPr>
            <a:endParaRPr lang="nb-NO" sz="2000" dirty="0"/>
          </a:p>
          <a:p>
            <a:r>
              <a:rPr lang="nb-NO" sz="2000" dirty="0" err="1"/>
              <a:t>Helsenorge</a:t>
            </a:r>
            <a:r>
              <a:rPr lang="nb-NO" sz="2000" dirty="0"/>
              <a:t> kan benyttes på mobil, nettbrett og PC</a:t>
            </a:r>
          </a:p>
          <a:p>
            <a:pPr marL="0" indent="0">
              <a:buNone/>
            </a:pPr>
            <a:endParaRPr lang="nb-NO" sz="2000" dirty="0"/>
          </a:p>
        </p:txBody>
      </p:sp>
      <p:pic>
        <p:nvPicPr>
          <p:cNvPr id="8" name="Bilde 7">
            <a:extLst>
              <a:ext uri="{FF2B5EF4-FFF2-40B4-BE49-F238E27FC236}">
                <a16:creationId xmlns:a16="http://schemas.microsoft.com/office/drawing/2014/main" id="{025FD77F-9823-9F86-CA9A-223AD7C0D82F}"/>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532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skjermbilde, design&#10;&#10;Automatisk generert beskrivelse">
            <a:extLst>
              <a:ext uri="{FF2B5EF4-FFF2-40B4-BE49-F238E27FC236}">
                <a16:creationId xmlns:a16="http://schemas.microsoft.com/office/drawing/2014/main" id="{D99F8E0A-166F-1239-4C4D-5BA382A1698B}"/>
              </a:ext>
            </a:extLst>
          </p:cNvPr>
          <p:cNvPicPr>
            <a:picLocks noGrp="1" noChangeAspect="1"/>
          </p:cNvPicPr>
          <p:nvPr>
            <p:ph idx="1"/>
          </p:nvPr>
        </p:nvPicPr>
        <p:blipFill>
          <a:blip r:embed="rId2"/>
          <a:srcRect r="121" b="1"/>
          <a:stretch/>
        </p:blipFill>
        <p:spPr>
          <a:xfrm>
            <a:off x="20" y="10"/>
            <a:ext cx="12191980" cy="6866290"/>
          </a:xfrm>
          <a:prstGeom prst="rect">
            <a:avLst/>
          </a:prstGeom>
        </p:spPr>
      </p:pic>
    </p:spTree>
    <p:extLst>
      <p:ext uri="{BB962C8B-B14F-4D97-AF65-F5344CB8AC3E}">
        <p14:creationId xmlns:p14="http://schemas.microsoft.com/office/powerpoint/2010/main" val="87458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9083AB-29AE-303C-6E51-AB3E81B5E3A9}"/>
              </a:ext>
            </a:extLst>
          </p:cNvPr>
          <p:cNvSpPr>
            <a:spLocks noGrp="1"/>
          </p:cNvSpPr>
          <p:nvPr>
            <p:ph type="title"/>
          </p:nvPr>
        </p:nvSpPr>
        <p:spPr>
          <a:xfrm>
            <a:off x="592203" y="182563"/>
            <a:ext cx="5251316" cy="600075"/>
          </a:xfrm>
        </p:spPr>
        <p:txBody>
          <a:bodyPr>
            <a:normAutofit fontScale="90000"/>
          </a:bodyPr>
          <a:lstStyle/>
          <a:p>
            <a:r>
              <a:rPr lang="nb-NO" dirty="0"/>
              <a:t>For hvem?</a:t>
            </a:r>
          </a:p>
        </p:txBody>
      </p:sp>
      <p:sp>
        <p:nvSpPr>
          <p:cNvPr id="3" name="Plassholder for innhold 2">
            <a:extLst>
              <a:ext uri="{FF2B5EF4-FFF2-40B4-BE49-F238E27FC236}">
                <a16:creationId xmlns:a16="http://schemas.microsoft.com/office/drawing/2014/main" id="{E590A51D-C285-2D63-C3DD-60D02D1C4CDA}"/>
              </a:ext>
            </a:extLst>
          </p:cNvPr>
          <p:cNvSpPr>
            <a:spLocks noGrp="1"/>
          </p:cNvSpPr>
          <p:nvPr>
            <p:ph idx="1"/>
          </p:nvPr>
        </p:nvSpPr>
        <p:spPr>
          <a:xfrm>
            <a:off x="389468" y="965200"/>
            <a:ext cx="5706532" cy="5710237"/>
          </a:xfrm>
        </p:spPr>
        <p:txBody>
          <a:bodyPr>
            <a:normAutofit/>
          </a:bodyPr>
          <a:lstStyle/>
          <a:p>
            <a:endParaRPr lang="nb-NO" dirty="0"/>
          </a:p>
          <a:p>
            <a:r>
              <a:rPr lang="nb-NO" dirty="0"/>
              <a:t>Alle som har norsk fødselsnummer eller D-nummer kan logge inn på Helsenorge </a:t>
            </a:r>
          </a:p>
          <a:p>
            <a:endParaRPr lang="nb-NO" dirty="0"/>
          </a:p>
          <a:p>
            <a:r>
              <a:rPr lang="nb-NO" dirty="0"/>
              <a:t>Du må også ha elektronisk ID (Bank ID, </a:t>
            </a:r>
            <a:r>
              <a:rPr lang="nb-NO" dirty="0" err="1"/>
              <a:t>Buypass</a:t>
            </a:r>
            <a:r>
              <a:rPr lang="nb-NO" dirty="0"/>
              <a:t> ID, </a:t>
            </a:r>
            <a:r>
              <a:rPr lang="nb-NO" dirty="0" err="1"/>
              <a:t>Commfides</a:t>
            </a:r>
            <a:r>
              <a:rPr lang="nb-NO" dirty="0"/>
              <a:t>)</a:t>
            </a:r>
          </a:p>
          <a:p>
            <a:endParaRPr lang="nb-NO" dirty="0"/>
          </a:p>
          <a:p>
            <a:r>
              <a:rPr lang="nb-NO" dirty="0"/>
              <a:t>Du må være over 16 år for å kunne bruke de digitale tjenestene på Helsenorge.</a:t>
            </a:r>
          </a:p>
        </p:txBody>
      </p:sp>
      <p:pic>
        <p:nvPicPr>
          <p:cNvPr id="4" name="Bilde 3">
            <a:extLst>
              <a:ext uri="{FF2B5EF4-FFF2-40B4-BE49-F238E27FC236}">
                <a16:creationId xmlns:a16="http://schemas.microsoft.com/office/drawing/2014/main" id="{5DE60367-C9A0-409C-0DD1-DFD1790F7C50}"/>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8361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C1734-11DB-9C58-3277-0224495089AA}"/>
              </a:ext>
            </a:extLst>
          </p:cNvPr>
          <p:cNvSpPr>
            <a:spLocks noGrp="1"/>
          </p:cNvSpPr>
          <p:nvPr>
            <p:ph type="title"/>
          </p:nvPr>
        </p:nvSpPr>
        <p:spPr>
          <a:xfrm>
            <a:off x="488950" y="111737"/>
            <a:ext cx="5251316" cy="1807305"/>
          </a:xfrm>
        </p:spPr>
        <p:txBody>
          <a:bodyPr>
            <a:normAutofit/>
          </a:bodyPr>
          <a:lstStyle/>
          <a:p>
            <a:r>
              <a:rPr lang="nb-NO" dirty="0"/>
              <a:t>Hva finner du på Helsenorge?</a:t>
            </a:r>
          </a:p>
        </p:txBody>
      </p:sp>
      <p:sp>
        <p:nvSpPr>
          <p:cNvPr id="3" name="Plassholder for innhold 2">
            <a:extLst>
              <a:ext uri="{FF2B5EF4-FFF2-40B4-BE49-F238E27FC236}">
                <a16:creationId xmlns:a16="http://schemas.microsoft.com/office/drawing/2014/main" id="{C6B1EA41-FD95-C009-DA7F-464AC8E94FFA}"/>
              </a:ext>
            </a:extLst>
          </p:cNvPr>
          <p:cNvSpPr>
            <a:spLocks noGrp="1"/>
          </p:cNvSpPr>
          <p:nvPr>
            <p:ph idx="1"/>
          </p:nvPr>
        </p:nvSpPr>
        <p:spPr>
          <a:xfrm>
            <a:off x="488950" y="2030779"/>
            <a:ext cx="5606667" cy="3929522"/>
          </a:xfrm>
        </p:spPr>
        <p:txBody>
          <a:bodyPr>
            <a:normAutofit/>
          </a:bodyPr>
          <a:lstStyle/>
          <a:p>
            <a:r>
              <a:rPr lang="nb-NO" sz="2400" dirty="0"/>
              <a:t>Informasjonssider: kvalitetssikret helseinformasjon om en rekke tema</a:t>
            </a:r>
          </a:p>
          <a:p>
            <a:endParaRPr lang="nb-NO" sz="2400" dirty="0"/>
          </a:p>
          <a:p>
            <a:r>
              <a:rPr lang="nb-NO" sz="2400" dirty="0"/>
              <a:t>Selvbetjeningsløsninger: tilgang til ulike digitale helsetjenester</a:t>
            </a:r>
          </a:p>
          <a:p>
            <a:endParaRPr lang="nb-NO" sz="2400" dirty="0"/>
          </a:p>
          <a:p>
            <a:r>
              <a:rPr lang="nb-NO" sz="2400" dirty="0"/>
              <a:t>Aktuell saker: et redaksjonelt styrt område med ulike tema</a:t>
            </a:r>
          </a:p>
          <a:p>
            <a:endParaRPr lang="nb-NO" sz="2400" dirty="0"/>
          </a:p>
        </p:txBody>
      </p:sp>
      <p:pic>
        <p:nvPicPr>
          <p:cNvPr id="4" name="Bilde 3">
            <a:extLst>
              <a:ext uri="{FF2B5EF4-FFF2-40B4-BE49-F238E27FC236}">
                <a16:creationId xmlns:a16="http://schemas.microsoft.com/office/drawing/2014/main" id="{1FF11708-D248-0CEB-5601-A0F23220AD30}"/>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694381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2579</TotalTime>
  <Words>1606</Words>
  <Application>Microsoft Office PowerPoint</Application>
  <PresentationFormat>Widescreen</PresentationFormat>
  <Paragraphs>116</Paragraphs>
  <Slides>24</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24</vt:i4>
      </vt:variant>
    </vt:vector>
  </HeadingPairs>
  <TitlesOfParts>
    <vt:vector size="30" baseType="lpstr">
      <vt:lpstr>Aptos</vt:lpstr>
      <vt:lpstr>Aptos Display</vt:lpstr>
      <vt:lpstr>Arial</vt:lpstr>
      <vt:lpstr>Calibri</vt:lpstr>
      <vt:lpstr>Open Sans</vt:lpstr>
      <vt:lpstr>Office-tema</vt:lpstr>
      <vt:lpstr>Helse  apper</vt:lpstr>
      <vt:lpstr>Helse-apper</vt:lpstr>
      <vt:lpstr>Praktiske helseapper</vt:lpstr>
      <vt:lpstr>PowerPoint-presentasjon</vt:lpstr>
      <vt:lpstr>PowerPoint-presentasjon</vt:lpstr>
      <vt:lpstr>PowerPoint-presentasjon</vt:lpstr>
      <vt:lpstr>PowerPoint-presentasjon</vt:lpstr>
      <vt:lpstr>For hvem?</vt:lpstr>
      <vt:lpstr>Hva finner du på Helsenorge?</vt:lpstr>
      <vt:lpstr>Kvalitetssikret innhold</vt:lpstr>
      <vt:lpstr>Selvbetjeningsløsninger</vt:lpstr>
      <vt:lpstr>Redaksjonelt styrt innhold</vt:lpstr>
      <vt:lpstr>PowerPoint-presentasjon</vt:lpstr>
      <vt:lpstr>PowerPoint-presentasjon</vt:lpstr>
      <vt:lpstr>PowerPoint-presentasjon</vt:lpstr>
      <vt:lpstr>Innlogging Helsenorge</vt:lpstr>
      <vt:lpstr>PowerPoint-presentasjon</vt:lpstr>
      <vt:lpstr>PowerPoint-presentasjon</vt:lpstr>
      <vt:lpstr>PowerPoint-presentasjon</vt:lpstr>
      <vt:lpstr>PowerPoint-presentasjon</vt:lpstr>
      <vt:lpstr>PowerPoint-presentasjon</vt:lpstr>
      <vt:lpstr>SAMTYKKE I HELSENORGE</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Joop Cuppen</dc:creator>
  <cp:lastModifiedBy>Joop Cuppen</cp:lastModifiedBy>
  <cp:revision>1</cp:revision>
  <dcterms:created xsi:type="dcterms:W3CDTF">2024-12-30T16:16:50Z</dcterms:created>
  <dcterms:modified xsi:type="dcterms:W3CDTF">2025-01-21T12:40:15Z</dcterms:modified>
</cp:coreProperties>
</file>