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71" r:id="rId5"/>
    <p:sldId id="334" r:id="rId6"/>
    <p:sldId id="300" r:id="rId7"/>
    <p:sldId id="312" r:id="rId8"/>
    <p:sldId id="335" r:id="rId9"/>
    <p:sldId id="336" r:id="rId10"/>
    <p:sldId id="317" r:id="rId11"/>
    <p:sldId id="314" r:id="rId12"/>
    <p:sldId id="331" r:id="rId13"/>
    <p:sldId id="332" r:id="rId14"/>
    <p:sldId id="281" r:id="rId15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04" userDrawn="1">
          <p15:clr>
            <a:srgbClr val="A4A3A4"/>
          </p15:clr>
        </p15:guide>
        <p15:guide id="4" orient="horz" pos="385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pos="6928" userDrawn="1">
          <p15:clr>
            <a:srgbClr val="A4A3A4"/>
          </p15:clr>
        </p15:guide>
        <p15:guide id="8" pos="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Hafskjold" initials="CHF" lastIdx="1" clrIdx="0">
    <p:extLst>
      <p:ext uri="{19B8F6BF-5375-455C-9EA6-DF929625EA0E}">
        <p15:presenceInfo xmlns:p15="http://schemas.microsoft.com/office/powerpoint/2012/main" userId="Christine Hafskjo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E82"/>
    <a:srgbClr val="7D6323"/>
    <a:srgbClr val="978439"/>
    <a:srgbClr val="897B47"/>
    <a:srgbClr val="E6E093"/>
    <a:srgbClr val="988237"/>
    <a:srgbClr val="887D47"/>
    <a:srgbClr val="0F0B61"/>
    <a:srgbClr val="1F187E"/>
    <a:srgbClr val="205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3367" autoAdjust="0"/>
  </p:normalViewPr>
  <p:slideViewPr>
    <p:cSldViewPr showGuides="1">
      <p:cViewPr varScale="1">
        <p:scale>
          <a:sx n="107" d="100"/>
          <a:sy n="107" d="100"/>
        </p:scale>
        <p:origin x="1308" y="126"/>
      </p:cViewPr>
      <p:guideLst>
        <p:guide orient="horz" pos="2160"/>
        <p:guide orient="horz" pos="1003"/>
        <p:guide orient="horz" pos="904"/>
        <p:guide orient="horz" pos="3856"/>
        <p:guide pos="3840"/>
        <p:guide pos="6928"/>
        <p:guide pos="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68" d="100"/>
          <a:sy n="168" d="100"/>
        </p:scale>
        <p:origin x="49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smtClean="0"/>
              <a:t>Andel som har brukt internett</a:t>
            </a:r>
            <a:r>
              <a:rPr lang="nb-NO" baseline="0" dirty="0" smtClean="0"/>
              <a:t> og minutter brukt en gjennomsnittsdag</a:t>
            </a:r>
            <a:endParaRPr lang="nb-N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Prosent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572EEE3-19C4-4560-822F-686784E465AA}" type="VALUE">
                      <a:rPr lang="en-US" smtClean="0"/>
                      <a:pPr/>
                      <a:t>[VERDI]</a:t>
                    </a:fld>
                    <a:r>
                      <a:rPr lang="en-US" baseline="0" smtClean="0"/>
                      <a:t> </a:t>
                    </a:r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854-40C5-9A1B-F31F5F6F3AB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3C4FF6C-23BE-4A9A-9DF1-F0FDED336819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854-40C5-9A1B-F31F5F6F3AB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4A1B076-A156-400B-B034-1E1174A12D61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854-40C5-9A1B-F31F5F6F3AB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8486CF3-321A-4E1A-B045-C107EA6C1C88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854-40C5-9A1B-F31F5F6F3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52</c:v>
                </c:pt>
                <c:pt idx="1">
                  <c:v>58</c:v>
                </c:pt>
                <c:pt idx="2">
                  <c:v>60</c:v>
                </c:pt>
                <c:pt idx="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54-40C5-9A1B-F31F5F6F3AB8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Minutter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0C2FD2-3224-47F7-A9C6-EABD79AB9F4C}" type="VALUE">
                      <a:rPr lang="en-US" smtClean="0"/>
                      <a:pPr algn="r">
                        <a:defRPr sz="1600" b="1"/>
                      </a:pPr>
                      <a:t>[VERDI]</a:t>
                    </a:fld>
                    <a:r>
                      <a:rPr lang="en-US" smtClean="0"/>
                      <a:t> min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854-40C5-9A1B-F31F5F6F3AB8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C890E0-43E9-475A-9DA8-17A6A8C2ABB3}" type="VALUE">
                      <a:rPr lang="en-US" smtClean="0"/>
                      <a:pPr algn="r">
                        <a:defRPr sz="1600" b="1"/>
                      </a:pPr>
                      <a:t>[VERDI]</a:t>
                    </a:fld>
                    <a:r>
                      <a:rPr lang="en-US" smtClean="0"/>
                      <a:t> min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854-40C5-9A1B-F31F5F6F3AB8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D620DF-1389-42B2-8684-25C050E0D64C}" type="VALUE">
                      <a:rPr lang="en-US" smtClean="0"/>
                      <a:pPr algn="r">
                        <a:defRPr sz="1600" b="1"/>
                      </a:pPr>
                      <a:t>[VERDI]</a:t>
                    </a:fld>
                    <a:r>
                      <a:rPr lang="en-US" smtClean="0"/>
                      <a:t> min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854-40C5-9A1B-F31F5F6F3AB8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55A038-706D-4EA3-BB87-4D1055409055}" type="VALUE">
                      <a:rPr lang="en-US" smtClean="0"/>
                      <a:pPr algn="r">
                        <a:defRPr sz="1600" b="1"/>
                      </a:pPr>
                      <a:t>[VERDI]</a:t>
                    </a:fld>
                    <a:r>
                      <a:rPr lang="en-US" smtClean="0"/>
                      <a:t> min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854-40C5-9A1B-F31F5F6F3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'Ark1'!$C$2:$C$5</c:f>
              <c:numCache>
                <c:formatCode>General</c:formatCode>
                <c:ptCount val="4"/>
                <c:pt idx="0">
                  <c:v>37</c:v>
                </c:pt>
                <c:pt idx="1">
                  <c:v>41</c:v>
                </c:pt>
                <c:pt idx="2">
                  <c:v>39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54-40C5-9A1B-F31F5F6F3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9752008"/>
        <c:axId val="959743808"/>
      </c:barChart>
      <c:catAx>
        <c:axId val="95975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59743808"/>
        <c:crosses val="autoZero"/>
        <c:auto val="1"/>
        <c:lblAlgn val="ctr"/>
        <c:lblOffset val="100"/>
        <c:noMultiLvlLbl val="0"/>
      </c:catAx>
      <c:valAx>
        <c:axId val="95974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5975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PC m/internett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FD8A6B5-3ABE-43A3-9490-A01575502792}" type="VALUE">
                      <a:rPr lang="en-US" sz="1600" b="1" smtClean="0"/>
                      <a:pPr/>
                      <a:t>[VERDI]</a:t>
                    </a:fld>
                    <a:r>
                      <a:rPr lang="en-US" sz="1600" b="1" smtClean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FD-4D7E-9455-072402F5258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2B50003-81CA-4CFF-B6D5-E34E93F3FEAF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FD-4D7E-9455-072402F52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2018</c:v>
                </c:pt>
              </c:numCache>
            </c:numRef>
          </c:cat>
          <c:val>
            <c:numRef>
              <c:f>'Ark1'!$B$2:$B$3</c:f>
              <c:numCache>
                <c:formatCode>General</c:formatCode>
                <c:ptCount val="2"/>
                <c:pt idx="0">
                  <c:v>69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D-4D7E-9455-072402F52588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Nettbrett m/internett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8DD7EDB-BB8B-4B24-BFB3-A28707A77E0F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9FD-4D7E-9455-072402F5258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AC02025-A96A-4B58-B73F-10AFD557C435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9FD-4D7E-9455-072402F52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2018</c:v>
                </c:pt>
              </c:numCache>
            </c:numRef>
          </c:cat>
          <c:val>
            <c:numRef>
              <c:f>'Ark1'!$C$2:$C$3</c:f>
              <c:numCache>
                <c:formatCode>General</c:formatCode>
                <c:ptCount val="2"/>
                <c:pt idx="0">
                  <c:v>48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D-4D7E-9455-072402F52588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Smarttelefon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50950210-0517-46C4-86CE-9B413C59A63D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FD-4D7E-9455-072402F52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2018</c:v>
                </c:pt>
              </c:numCache>
            </c:numRef>
          </c:cat>
          <c:val>
            <c:numRef>
              <c:f>'Ark1'!$D$2:$D$3</c:f>
              <c:numCache>
                <c:formatCode>General</c:formatCode>
                <c:ptCount val="2"/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FD-4D7E-9455-072402F52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9772016"/>
        <c:axId val="959766112"/>
      </c:barChart>
      <c:catAx>
        <c:axId val="95977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b-NO"/>
          </a:p>
        </c:txPr>
        <c:crossAx val="959766112"/>
        <c:crosses val="autoZero"/>
        <c:auto val="1"/>
        <c:lblAlgn val="ctr"/>
        <c:lblOffset val="100"/>
        <c:noMultiLvlLbl val="0"/>
      </c:catAx>
      <c:valAx>
        <c:axId val="95976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5977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0.13244</cdr:x>
      <cdr:y>0.47442</cdr:y>
    </cdr:from>
    <cdr:to>
      <cdr:x>0.20597</cdr:x>
      <cdr:y>0.55142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1297037" y="2090859"/>
          <a:ext cx="720080" cy="339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nb-NO" sz="1800" b="1" dirty="0" smtClean="0"/>
            <a:t>PC</a:t>
          </a:r>
        </a:p>
      </cdr:txBody>
    </cdr:sp>
  </cdr:relSizeAnchor>
  <cdr:relSizeAnchor xmlns:cdr="http://schemas.openxmlformats.org/drawingml/2006/chartDrawing">
    <cdr:from>
      <cdr:x>0.22498</cdr:x>
      <cdr:y>0.47691</cdr:y>
    </cdr:from>
    <cdr:to>
      <cdr:x>0.32792</cdr:x>
      <cdr:y>0.55819</cdr:y>
    </cdr:to>
    <cdr:sp macro="" textlink="">
      <cdr:nvSpPr>
        <cdr:cNvPr id="4" name="TekstSylinder 3"/>
        <cdr:cNvSpPr txBox="1"/>
      </cdr:nvSpPr>
      <cdr:spPr>
        <a:xfrm xmlns:a="http://schemas.openxmlformats.org/drawingml/2006/main">
          <a:off x="2203323" y="2101848"/>
          <a:ext cx="1008112" cy="358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nb-NO" sz="1600" b="1" dirty="0" smtClean="0"/>
            <a:t>Nettbrett</a:t>
          </a:r>
        </a:p>
      </cdr:txBody>
    </cdr:sp>
  </cdr:relSizeAnchor>
  <cdr:relSizeAnchor xmlns:cdr="http://schemas.openxmlformats.org/drawingml/2006/chartDrawing">
    <cdr:from>
      <cdr:x>0.80698</cdr:x>
      <cdr:y>0.44722</cdr:y>
    </cdr:from>
    <cdr:to>
      <cdr:x>0.90266</cdr:x>
      <cdr:y>0.59422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7903017" y="1971016"/>
          <a:ext cx="936997" cy="647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nb-NO" sz="1600" b="1" dirty="0" smtClean="0"/>
            <a:t>Smart-</a:t>
          </a:r>
        </a:p>
        <a:p xmlns:a="http://schemas.openxmlformats.org/drawingml/2006/main">
          <a:pPr algn="ctr"/>
          <a:r>
            <a:rPr lang="nb-NO" sz="1600" b="1" dirty="0" smtClean="0"/>
            <a:t>telefon</a:t>
          </a:r>
        </a:p>
      </cdr:txBody>
    </cdr:sp>
  </cdr:relSizeAnchor>
  <cdr:relSizeAnchor xmlns:cdr="http://schemas.openxmlformats.org/drawingml/2006/chartDrawing">
    <cdr:from>
      <cdr:x>0.60708</cdr:x>
      <cdr:y>0.47503</cdr:y>
    </cdr:from>
    <cdr:to>
      <cdr:x>0.68061</cdr:x>
      <cdr:y>0.55203</cdr:y>
    </cdr:to>
    <cdr:sp macro="" textlink="">
      <cdr:nvSpPr>
        <cdr:cNvPr id="7" name="TekstSylinder 6"/>
        <cdr:cNvSpPr txBox="1"/>
      </cdr:nvSpPr>
      <cdr:spPr>
        <a:xfrm xmlns:a="http://schemas.openxmlformats.org/drawingml/2006/main">
          <a:off x="5945306" y="2093559"/>
          <a:ext cx="720080" cy="339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nb-NO" sz="1800" b="1" dirty="0" smtClean="0"/>
            <a:t>PC</a:t>
          </a:r>
        </a:p>
      </cdr:txBody>
    </cdr:sp>
  </cdr:relSizeAnchor>
  <cdr:relSizeAnchor xmlns:cdr="http://schemas.openxmlformats.org/drawingml/2006/chartDrawing">
    <cdr:from>
      <cdr:x>0.69837</cdr:x>
      <cdr:y>0.47515</cdr:y>
    </cdr:from>
    <cdr:to>
      <cdr:x>0.80131</cdr:x>
      <cdr:y>0.55643</cdr:y>
    </cdr:to>
    <cdr:sp macro="" textlink="">
      <cdr:nvSpPr>
        <cdr:cNvPr id="8" name="TekstSylinder 7"/>
        <cdr:cNvSpPr txBox="1"/>
      </cdr:nvSpPr>
      <cdr:spPr>
        <a:xfrm xmlns:a="http://schemas.openxmlformats.org/drawingml/2006/main">
          <a:off x="6839327" y="2094083"/>
          <a:ext cx="1008112" cy="358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nb-NO" sz="1600" b="1" dirty="0" smtClean="0"/>
            <a:t>Nettbrett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13.05.2019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13.05.2019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123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Regjeringsutvidelse</a:t>
            </a:r>
            <a:r>
              <a:rPr lang="nb-NO" baseline="0" dirty="0" smtClean="0"/>
              <a:t> med egen digitaliseringsminister. </a:t>
            </a:r>
          </a:p>
          <a:p>
            <a:endParaRPr lang="nb-NO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Digitaliseringsministeren overtar styret av IKT-politikken i Kommunal- og moderniseringsdepartementet.</a:t>
            </a:r>
            <a:r>
              <a:rPr lang="nb-NO" baseline="0" dirty="0" smtClean="0"/>
              <a:t> Han får ansvar for: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Samordning av IT-politikken i Norge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Næringsrettet IKT fra Nærings- og fiskeridepartementet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IKT-forskning fra Nærings- og fiskeridepartementet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Elektronisk kommunikasjon fra Samferdselsdepartementet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Det som skal bli et digitaliseringsdirektorat – mesteparten av Difi og alle fellestjenestene, inkludert hele Altinn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222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42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tillegg til alt dette – har vi også</a:t>
            </a:r>
            <a:r>
              <a:rPr lang="nb-NO" baseline="0" dirty="0" smtClean="0"/>
              <a:t> den teknologiske utviklingen.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Den "fjerde" revolusjon, "fire </a:t>
            </a:r>
            <a:r>
              <a:rPr lang="nb-NO" baseline="0" dirty="0" err="1" smtClean="0"/>
              <a:t>gutenberg</a:t>
            </a:r>
            <a:r>
              <a:rPr lang="nb-NO" baseline="0" dirty="0" smtClean="0"/>
              <a:t>-øyeblikk samtidig", revolusjon, </a:t>
            </a:r>
            <a:r>
              <a:rPr lang="nb-NO" baseline="0" dirty="0" err="1" smtClean="0"/>
              <a:t>disrupsjon</a:t>
            </a:r>
            <a:r>
              <a:rPr lang="nb-NO" baseline="0" dirty="0" smtClean="0"/>
              <a:t>.. </a:t>
            </a:r>
          </a:p>
          <a:p>
            <a:r>
              <a:rPr lang="nb-NO" baseline="0" dirty="0" smtClean="0"/>
              <a:t>Stikkord: </a:t>
            </a:r>
          </a:p>
          <a:p>
            <a:r>
              <a:rPr lang="nb-NO" dirty="0" smtClean="0"/>
              <a:t>Eksponentiell vekst  </a:t>
            </a:r>
          </a:p>
          <a:p>
            <a:r>
              <a:rPr lang="nb-NO" dirty="0" smtClean="0"/>
              <a:t>Mobilitet </a:t>
            </a:r>
          </a:p>
          <a:p>
            <a:r>
              <a:rPr lang="nb-NO" dirty="0" smtClean="0"/>
              <a:t>Tingenes internett </a:t>
            </a:r>
          </a:p>
          <a:p>
            <a:r>
              <a:rPr lang="nb-NO" dirty="0" smtClean="0"/>
              <a:t>Data </a:t>
            </a:r>
          </a:p>
          <a:p>
            <a:r>
              <a:rPr lang="nb-NO" dirty="0" err="1" smtClean="0"/>
              <a:t>Cloud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computing</a:t>
            </a:r>
            <a:endParaRPr lang="nb-NO" dirty="0" smtClean="0"/>
          </a:p>
          <a:p>
            <a:r>
              <a:rPr lang="nb-NO" dirty="0" err="1" smtClean="0"/>
              <a:t>Robotosering</a:t>
            </a:r>
            <a:r>
              <a:rPr lang="nb-NO" dirty="0" smtClean="0"/>
              <a:t>, kunstig</a:t>
            </a:r>
            <a:r>
              <a:rPr lang="nb-NO" baseline="0" dirty="0" smtClean="0"/>
              <a:t> intelligens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20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Omstilling – viktig å huske at det er ikke noe nytt. Har skjedd før. </a:t>
            </a:r>
          </a:p>
          <a:p>
            <a:r>
              <a:rPr lang="nb-NO" baseline="0" dirty="0" smtClean="0"/>
              <a:t>Den siste trikkefører i Oslo – visstnok rundt xx tallet. Hurtigheten – "</a:t>
            </a:r>
            <a:r>
              <a:rPr lang="nb-NO" baseline="0" dirty="0" err="1" smtClean="0"/>
              <a:t>eksponensiell</a:t>
            </a:r>
            <a:r>
              <a:rPr lang="nb-NO" baseline="0" dirty="0" smtClean="0"/>
              <a:t>" (fire </a:t>
            </a:r>
            <a:r>
              <a:rPr lang="nb-NO" baseline="0" dirty="0" err="1" smtClean="0"/>
              <a:t>gutenbergøyeblikk</a:t>
            </a:r>
            <a:r>
              <a:rPr lang="nb-NO" baseline="0" dirty="0" smtClean="0"/>
              <a:t> på samme tid, sagt av S. </a:t>
            </a:r>
            <a:r>
              <a:rPr lang="nb-NO" baseline="0" dirty="0" err="1" smtClean="0"/>
              <a:t>Seres</a:t>
            </a:r>
            <a:r>
              <a:rPr lang="nb-NO" baseline="0" dirty="0" smtClean="0"/>
              <a:t>) </a:t>
            </a:r>
          </a:p>
          <a:p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Teknologien endrer seg konstant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/>
              <a:t>Automatisering og robotikk, kunstig intelligens, tingenes internett, delingsøkonomi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/>
              <a:t>Mange trekker det frem som en ny industriell revolusjon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baseline="0" dirty="0" smtClean="0"/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ingen tvil om at teknologien har blitt en stor del av hverdagen vår, og endret måten vi lever på.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sier det seg selv at teknologien også får stor betydning for moderniseringen av Norge. 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 offentlig sektor, 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 næringslivet, 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 akademia og utdanningsinstitusjoner, 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for alle oss som er i kontakt med disse, enten hver dag eller bare en gang i blant.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 smtClean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smtClean="0"/>
              <a:t>Hva</a:t>
            </a:r>
            <a:r>
              <a:rPr lang="nb-NO" baseline="0" dirty="0" smtClean="0"/>
              <a:t> er det som blir viktig?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 smtClean="0"/>
              <a:t>Bedre og bredere utdanning. Mer avansert IKT-kompetanse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 smtClean="0"/>
              <a:t>Næringslivet og det offentlige må klare å omstille seg. Et balansert samspill mellom det offentlige og det private er viktig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 smtClean="0"/>
              <a:t>Ledere må forstå endringene, og hvordan de påvirker</a:t>
            </a:r>
            <a:r>
              <a:rPr lang="nb-NO" b="0" baseline="0" dirty="0" smtClean="0"/>
              <a:t> egen virksomhet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baseline="0" dirty="0" err="1" smtClean="0"/>
              <a:t>Digialisering</a:t>
            </a:r>
            <a:r>
              <a:rPr lang="nb-NO" b="0" baseline="0" dirty="0" smtClean="0"/>
              <a:t> – automatisering: i "skjønn harmoni" med det eksisterende – eks. Norge først ute hvor strømmeinntekter overgikk fysisk salg – Vinyl – på </a:t>
            </a:r>
            <a:r>
              <a:rPr lang="nb-NO" b="0" baseline="0" dirty="0" err="1" smtClean="0"/>
              <a:t>tilbakemarsj</a:t>
            </a:r>
            <a:r>
              <a:rPr lang="nb-NO" b="0" baseline="0" dirty="0" smtClean="0"/>
              <a:t> – oppblomstring – sammen med det andre..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baseline="0" dirty="0" smtClean="0"/>
              <a:t>Butikker – må tilby noe </a:t>
            </a:r>
            <a:r>
              <a:rPr lang="nb-NO" b="0" i="1" baseline="0" dirty="0" smtClean="0"/>
              <a:t>mer – bruke tiden på andre ting – </a:t>
            </a:r>
            <a:r>
              <a:rPr lang="nb-NO" b="0" i="0" u="sng" baseline="0" dirty="0" smtClean="0"/>
              <a:t>sosialt fellesskap – samhandling</a:t>
            </a:r>
            <a:endParaRPr lang="nb-NO" b="0" i="0" u="sng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31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Selvangivelsen</a:t>
            </a:r>
            <a:r>
              <a:rPr lang="nb-NO" baseline="0" dirty="0" smtClean="0"/>
              <a:t> som nå heter skattemelding har endret seg ganske kraftig gjennom årene. Bildet til venstre viser en som jobber med utfyllingen i 1947.</a:t>
            </a:r>
          </a:p>
          <a:p>
            <a:endParaRPr lang="nb-NO" baseline="0" dirty="0" smtClean="0"/>
          </a:p>
          <a:p>
            <a:r>
              <a:rPr lang="nb-NO" baseline="0" dirty="0" smtClean="0"/>
              <a:t>Til høyre ser dere et bilde fra 1963 som viser kø foran rådhuset i forbindelse med innleveringen av selvangivelsen i 1963. </a:t>
            </a:r>
          </a:p>
          <a:p>
            <a:r>
              <a:rPr lang="nb-NO" baseline="0" dirty="0" smtClean="0"/>
              <a:t>I dag er dette en helt digitalt prosess og ingen savner denne gamle måten å gjøre dette på.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654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21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Nye tall fra SSB</a:t>
            </a:r>
            <a:r>
              <a:rPr lang="nb-NO" baseline="0" dirty="0" smtClean="0"/>
              <a:t>s mediebarometer fra april i år viser en positiv utvikling i andelen internettbrukere for aldersgruppen 67-79 år. </a:t>
            </a:r>
          </a:p>
          <a:p>
            <a:r>
              <a:rPr lang="nb-NO" baseline="0" dirty="0" smtClean="0"/>
              <a:t>Også tiden som brukes på internett for denne gruppen har gått ganske mye opp på ett år.</a:t>
            </a:r>
          </a:p>
          <a:p>
            <a:r>
              <a:rPr lang="nb-NO" baseline="0" dirty="0" smtClean="0"/>
              <a:t>SSBs statistikk går ikke lenger enn til 79 år og den har lite informasjon om konkret bruk og anvendelse av ulike digitale verktøy og tjenester.</a:t>
            </a:r>
          </a:p>
          <a:p>
            <a:r>
              <a:rPr lang="nb-NO" baseline="0" dirty="0" smtClean="0"/>
              <a:t>Når vi kommer over 80 år begynner tallgrunnlaget å bli mangelfullt og mer utydelig.</a:t>
            </a:r>
          </a:p>
          <a:p>
            <a:r>
              <a:rPr lang="nb-NO" baseline="0" dirty="0" smtClean="0"/>
              <a:t>Men vi vet da noe om utviklingen… (se neste lysbilde)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4474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Forbruksforskningsinstituttet</a:t>
            </a:r>
            <a:r>
              <a:rPr lang="nb-NO" baseline="0" dirty="0" smtClean="0"/>
              <a:t> SIFO publiserte i mars i år på oppdrag fra </a:t>
            </a:r>
            <a:r>
              <a:rPr lang="nb-NO" baseline="0" dirty="0" err="1" smtClean="0"/>
              <a:t>Bufdir</a:t>
            </a:r>
            <a:r>
              <a:rPr lang="nb-NO" baseline="0" dirty="0" smtClean="0"/>
              <a:t> en ny undersøkelse av eldres digitale hverdag. Tallene sammenliknes med en tilsvarende undersøkelse fra 2014. Ingen av studiene er vektet og tallene er dermed ikke landsrepresentative men den sier i det minste noe om utvalget som er med i denne undersøkelsen med spesielt fokus på de over 80 år.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I 2018 ser vi en økning i tilgangen til internett totalt sammenliknet med 2014 og det nye er at også smarttelefonen er i bruk for fullt også hos de aller eldste.</a:t>
            </a:r>
          </a:p>
          <a:p>
            <a:endParaRPr lang="nb-NO" baseline="0" dirty="0" smtClean="0"/>
          </a:p>
          <a:p>
            <a:r>
              <a:rPr lang="nb-NO" baseline="0" dirty="0" smtClean="0"/>
              <a:t>SIFO-undersøkelsen er på over 100 sider og sier mye om bruk og om mestring og utfordringer men det tenker jeg dere i Seniornett kan dykke ned i, slik at dere kan tilby best mulig opplæring for denne aldersgruppen.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89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Startside Alternativ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9755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13. mai 2019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13. mai 2019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13. mai 2019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13. mai 2019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kmål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13. mai 2019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luttside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1</a:t>
            </a:r>
            <a:endParaRPr lang="nb-NO" sz="1200" dirty="0" smtClean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6105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k Slut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2</a:t>
            </a:r>
            <a:r>
              <a:rPr lang="nb-NO" sz="1200" dirty="0" smtClean="0"/>
              <a:t> 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2903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71628C-F4E9-4B2C-98E4-C022C093D21F}" type="datetimeFigureOut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13.05.2019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F4C12D-F92D-4087-8C5B-F5AE8CB3E421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0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Startside Alternativ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0677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Startside</a:t>
            </a:r>
            <a:r>
              <a:rPr lang="nb-NO" sz="1200" baseline="0" dirty="0" smtClean="0"/>
              <a:t>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Kapittel /</a:t>
            </a:r>
            <a:r>
              <a:rPr lang="nb-NO" sz="1200" baseline="0" dirty="0" smtClean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kmå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 err="1"/>
              <a:t>mal:Tekst</a:t>
            </a:r>
            <a:r>
              <a:rPr lang="nb-NO" sz="1200" dirty="0"/>
              <a:t> med kulepunkter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13. mai 2019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uten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13. mai 2019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kulepunkter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13. mai 2019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kulepunkter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13. mai 2019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kulepunkter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13. mai 2019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13. mai 2019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95643" y="6304312"/>
            <a:ext cx="25922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00" noProof="0" dirty="0" smtClean="0"/>
              <a:t>Kommunal- og moderniseringsdepartementet</a:t>
            </a:r>
            <a:endParaRPr lang="nb-NO" sz="800" noProof="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8" r:id="rId2"/>
    <p:sldLayoutId id="2147483995" r:id="rId3"/>
    <p:sldLayoutId id="2147483989" r:id="rId4"/>
    <p:sldLayoutId id="2147483962" r:id="rId5"/>
    <p:sldLayoutId id="2147483963" r:id="rId6"/>
    <p:sldLayoutId id="2147483964" r:id="rId7"/>
    <p:sldLayoutId id="2147483965" r:id="rId8"/>
    <p:sldLayoutId id="2147483983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93" r:id="rId15"/>
    <p:sldLayoutId id="2147483997" r:id="rId16"/>
    <p:sldLayoutId id="214748399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tekst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Digitalisering og deltakelse for alle</a:t>
            </a:r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Statssekretær Paul Chaffey</a:t>
            </a:r>
            <a:endParaRPr lang="nb-NO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Seniornett Norges Landsmøte, Thon Hotel Vika Atrium, 14. mai 2019</a:t>
            </a:r>
            <a:endParaRPr lang="nb-NO" dirty="0"/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bilde 5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93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Digital tilgang i hjemmet 81-100 år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720588"/>
              </p:ext>
            </p:extLst>
          </p:nvPr>
        </p:nvGraphicFramePr>
        <p:xfrm>
          <a:off x="1198563" y="1592263"/>
          <a:ext cx="9793287" cy="440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1198563" y="5999497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Kilde: Eldres digitale hverdag 18-2018, SIFO. Ikke-vektet responderende utvalg</a:t>
            </a:r>
            <a:endParaRPr lang="nb-NO" sz="1200" dirty="0"/>
          </a:p>
        </p:txBody>
      </p:sp>
      <p:sp>
        <p:nvSpPr>
          <p:cNvPr id="8" name="Ellipse 7"/>
          <p:cNvSpPr/>
          <p:nvPr/>
        </p:nvSpPr>
        <p:spPr>
          <a:xfrm>
            <a:off x="7896200" y="1844824"/>
            <a:ext cx="2305149" cy="144016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549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>
          <a:xfrm>
            <a:off x="1195650" y="2924944"/>
            <a:ext cx="9792000" cy="1656184"/>
          </a:xfrm>
        </p:spPr>
        <p:txBody>
          <a:bodyPr/>
          <a:lstStyle/>
          <a:p>
            <a:r>
              <a:rPr lang="en-GB" dirty="0" err="1" smtClean="0"/>
              <a:t>Lysbilde</a:t>
            </a:r>
            <a:r>
              <a:rPr lang="en-GB" dirty="0" smtClean="0"/>
              <a:t> 1: </a:t>
            </a:r>
            <a:r>
              <a:rPr lang="en-US" dirty="0" smtClean="0"/>
              <a:t>Light </a:t>
            </a:r>
            <a:r>
              <a:rPr lang="en-US" dirty="0"/>
              <a:t>Barrier 3rd Edition. </a:t>
            </a:r>
            <a:r>
              <a:rPr lang="en-US" dirty="0" err="1"/>
              <a:t>Foto</a:t>
            </a:r>
            <a:r>
              <a:rPr lang="en-US" dirty="0"/>
              <a:t>: </a:t>
            </a:r>
            <a:r>
              <a:rPr lang="en-US" dirty="0" err="1"/>
              <a:t>Ars</a:t>
            </a:r>
            <a:r>
              <a:rPr lang="en-US" dirty="0"/>
              <a:t> Electronica, Flickr, </a:t>
            </a:r>
            <a:r>
              <a:rPr lang="en-US" dirty="0" err="1"/>
              <a:t>brukt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hht</a:t>
            </a:r>
            <a:r>
              <a:rPr lang="en-US" dirty="0" smtClean="0"/>
              <a:t>. </a:t>
            </a:r>
            <a:r>
              <a:rPr lang="en-US" dirty="0"/>
              <a:t>CC BY-NC-SA </a:t>
            </a:r>
            <a:r>
              <a:rPr lang="en-US" dirty="0" smtClean="0"/>
              <a:t>2.0</a:t>
            </a:r>
          </a:p>
          <a:p>
            <a:r>
              <a:rPr lang="en-US" dirty="0" err="1" smtClean="0"/>
              <a:t>Lysbilde</a:t>
            </a:r>
            <a:r>
              <a:rPr lang="en-US" dirty="0" smtClean="0"/>
              <a:t> </a:t>
            </a:r>
            <a:r>
              <a:rPr lang="en-US" dirty="0"/>
              <a:t>6: COLORBOX</a:t>
            </a:r>
          </a:p>
          <a:p>
            <a:r>
              <a:rPr lang="en-US" dirty="0" err="1" smtClean="0"/>
              <a:t>Lysbilde</a:t>
            </a:r>
            <a:r>
              <a:rPr lang="en-US" dirty="0" smtClean="0"/>
              <a:t> 9: </a:t>
            </a:r>
            <a:r>
              <a:rPr lang="nb-NO" i="1" dirty="0" smtClean="0"/>
              <a:t>Kø foran rådhuset for innlevering av selvangivelsen</a:t>
            </a:r>
            <a:r>
              <a:rPr lang="nb-NO" i="1" dirty="0"/>
              <a:t>, 31. </a:t>
            </a:r>
            <a:r>
              <a:rPr lang="nb-NO" i="1" dirty="0" smtClean="0"/>
              <a:t>januar 1963 Foto: </a:t>
            </a:r>
            <a:r>
              <a:rPr lang="nb-NO" dirty="0" smtClean="0"/>
              <a:t>Arbeiderbevegelsens arkiv og bibliotek</a:t>
            </a:r>
            <a:r>
              <a:rPr lang="nb-NO" dirty="0"/>
              <a:t>. </a:t>
            </a:r>
            <a:r>
              <a:rPr lang="nb-NO" dirty="0" smtClean="0"/>
              <a:t>Brukt i </a:t>
            </a:r>
            <a:r>
              <a:rPr lang="nb-NO" dirty="0" err="1" smtClean="0"/>
              <a:t>hht</a:t>
            </a:r>
            <a:r>
              <a:rPr lang="nb-NO" dirty="0" smtClean="0"/>
              <a:t>. CC </a:t>
            </a:r>
            <a:r>
              <a:rPr lang="nb-NO" dirty="0"/>
              <a:t>BY-NC-ND 3.0 </a:t>
            </a:r>
            <a:r>
              <a:rPr lang="nb-NO" i="1" dirty="0" smtClean="0"/>
              <a:t>Ukjent mann med selvangivelse 1947 </a:t>
            </a:r>
            <a:r>
              <a:rPr lang="nb-NO" dirty="0" smtClean="0"/>
              <a:t>Foto: Leif </a:t>
            </a:r>
            <a:r>
              <a:rPr lang="nb-NO" dirty="0"/>
              <a:t>Ørnelund. Oslo Museum. </a:t>
            </a:r>
            <a:r>
              <a:rPr lang="nb-NO" dirty="0" smtClean="0"/>
              <a:t>Brukt i </a:t>
            </a:r>
            <a:r>
              <a:rPr lang="nb-NO" dirty="0" err="1" smtClean="0"/>
              <a:t>hht</a:t>
            </a:r>
            <a:r>
              <a:rPr lang="nb-NO" dirty="0" smtClean="0"/>
              <a:t>. CC </a:t>
            </a:r>
            <a:r>
              <a:rPr lang="nb-NO" dirty="0"/>
              <a:t>By-SA 3.0</a:t>
            </a:r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err="1" smtClean="0"/>
              <a:t>Takk</a:t>
            </a:r>
            <a:r>
              <a:rPr lang="en-GB" dirty="0" smtClean="0"/>
              <a:t> for </a:t>
            </a:r>
            <a:r>
              <a:rPr lang="en-GB" dirty="0" err="1" smtClean="0"/>
              <a:t>oppmerksomheten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7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400" y="296651"/>
            <a:ext cx="10296775" cy="1456777"/>
          </a:xfrm>
        </p:spPr>
        <p:txBody>
          <a:bodyPr/>
          <a:lstStyle/>
          <a:p>
            <a:r>
              <a:rPr lang="nb-NO" dirty="0" smtClean="0"/>
              <a:t>Digitalisering i Granavolden</a:t>
            </a:r>
            <a:r>
              <a:rPr lang="nb-NO" dirty="0"/>
              <a:t>: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400" y="1923685"/>
            <a:ext cx="9145521" cy="4527593"/>
          </a:xfrm>
        </p:spPr>
        <p:txBody>
          <a:bodyPr/>
          <a:lstStyle/>
          <a:p>
            <a:pPr>
              <a:buFont typeface="Arial" panose="020B0604020202020204" pitchFamily="34" charset="0"/>
              <a:buChar char="−"/>
            </a:pPr>
            <a:r>
              <a:rPr lang="nb-NO" sz="2000" dirty="0"/>
              <a:t>Tempoet i digitaliseringen av offentlig sektor 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skal </a:t>
            </a:r>
            <a:r>
              <a:rPr lang="nb-NO" sz="2000" dirty="0"/>
              <a:t>øke ytterligere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nb-N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Digitale løsninger som tar utgangspunkt i brukerens behov </a:t>
            </a:r>
            <a:br>
              <a:rPr lang="nb-N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på tvers av sektorer og forvaltningsnivå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nb-NO" sz="2000" dirty="0" smtClean="0"/>
              <a:t>Tilstrekkelig og </a:t>
            </a:r>
            <a:r>
              <a:rPr lang="nb-NO" sz="2000" dirty="0"/>
              <a:t>oppdatert IKT-kompetanse i forvaltningen. </a:t>
            </a:r>
            <a:endParaRPr lang="nb-NO" sz="2000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nb-NO" sz="2000" dirty="0" smtClean="0"/>
              <a:t>Strategi for </a:t>
            </a:r>
            <a:r>
              <a:rPr lang="nb-NO" sz="2000" dirty="0"/>
              <a:t>digitalisering i offentlig sektor, </a:t>
            </a:r>
            <a:br>
              <a:rPr lang="nb-NO" sz="2000" dirty="0"/>
            </a:br>
            <a:r>
              <a:rPr lang="nb-NO" sz="2000" dirty="0"/>
              <a:t>for å forsterke innsats, samarbeid og samordning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nb-NO" sz="2000" dirty="0" smtClean="0"/>
              <a:t>Forsterke samarbeidet om digitalisering </a:t>
            </a:r>
            <a:r>
              <a:rPr lang="nb-NO" sz="2000" dirty="0"/>
              <a:t>med kommunesektoren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nb-NO" sz="2000" dirty="0" smtClean="0"/>
              <a:t>Utvikle retningslinjer og etiske prinsipper </a:t>
            </a:r>
            <a:br>
              <a:rPr lang="nb-NO" sz="2000" dirty="0" smtClean="0"/>
            </a:br>
            <a:r>
              <a:rPr lang="nb-NO" sz="2000" dirty="0" smtClean="0"/>
              <a:t>for bruk av kunstig intelligens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2331">
            <a:off x="8642840" y="1250242"/>
            <a:ext cx="3159403" cy="48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188640"/>
            <a:ext cx="5761234" cy="5715098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976" y="764704"/>
            <a:ext cx="5867727" cy="5646303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0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/>
          <p:cNvSpPr/>
          <p:nvPr/>
        </p:nvSpPr>
        <p:spPr>
          <a:xfrm>
            <a:off x="460203" y="6679813"/>
            <a:ext cx="453128" cy="181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pPr lvl="0">
              <a:defRPr/>
            </a:pPr>
            <a:r>
              <a:rPr lang="nb-NO" dirty="0" smtClean="0">
                <a:solidFill>
                  <a:srgbClr val="000000"/>
                </a:solidFill>
                <a:ea typeface="Verdana" panose="020B0604030504040204" pitchFamily="34" charset="0"/>
              </a:rPr>
              <a:t>Utfordringsbildet</a:t>
            </a:r>
            <a:endParaRPr lang="nb-NO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  <p:sp>
        <p:nvSpPr>
          <p:cNvPr id="88" name="Rektangel 87"/>
          <p:cNvSpPr/>
          <p:nvPr/>
        </p:nvSpPr>
        <p:spPr>
          <a:xfrm>
            <a:off x="1326579" y="3069615"/>
            <a:ext cx="4353737" cy="1369128"/>
          </a:xfrm>
          <a:prstGeom prst="rect">
            <a:avLst/>
          </a:prstGeom>
          <a:solidFill>
            <a:srgbClr val="D0E7F8"/>
          </a:solidFill>
          <a:ln w="12700">
            <a:solidFill>
              <a:srgbClr val="003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3554015" y="3281273"/>
            <a:ext cx="1933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Strammere økonomiske rammer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" name="Rektangel 132"/>
          <p:cNvSpPr/>
          <p:nvPr/>
        </p:nvSpPr>
        <p:spPr>
          <a:xfrm>
            <a:off x="1396419" y="3151389"/>
            <a:ext cx="1633665" cy="117004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4" name="Bilde 1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3429" y="3186923"/>
            <a:ext cx="1519935" cy="113451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" name="Rektangel 27"/>
          <p:cNvSpPr/>
          <p:nvPr/>
        </p:nvSpPr>
        <p:spPr>
          <a:xfrm>
            <a:off x="1326579" y="4554043"/>
            <a:ext cx="4353737" cy="1369128"/>
          </a:xfrm>
          <a:prstGeom prst="rect">
            <a:avLst/>
          </a:prstGeom>
          <a:solidFill>
            <a:srgbClr val="D0E7F8"/>
          </a:solidFill>
          <a:ln w="12700">
            <a:solidFill>
              <a:srgbClr val="003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1326578" y="1572911"/>
            <a:ext cx="4353737" cy="1369128"/>
          </a:xfrm>
          <a:prstGeom prst="rect">
            <a:avLst/>
          </a:prstGeom>
          <a:solidFill>
            <a:srgbClr val="00315C"/>
          </a:solidFill>
          <a:ln w="12700">
            <a:solidFill>
              <a:srgbClr val="003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kstSylinder 29"/>
          <p:cNvSpPr txBox="1"/>
          <p:nvPr/>
        </p:nvSpPr>
        <p:spPr>
          <a:xfrm>
            <a:off x="3554015" y="4647420"/>
            <a:ext cx="1963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Forventninger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 </a:t>
            </a: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velferds-tjenestene 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1399703" y="4687091"/>
            <a:ext cx="1633665" cy="117004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Bild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118" y="4838972"/>
            <a:ext cx="1623485" cy="850660"/>
          </a:xfrm>
          <a:prstGeom prst="rect">
            <a:avLst/>
          </a:prstGeom>
          <a:solidFill>
            <a:srgbClr val="D0E7F8"/>
          </a:solidFill>
          <a:ln>
            <a:noFill/>
          </a:ln>
        </p:spPr>
      </p:pic>
      <p:sp>
        <p:nvSpPr>
          <p:cNvPr id="35" name="TekstSylinder 34"/>
          <p:cNvSpPr txBox="1"/>
          <p:nvPr/>
        </p:nvSpPr>
        <p:spPr>
          <a:xfrm>
            <a:off x="1605618" y="1999498"/>
            <a:ext cx="3896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0E7F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Endrede rammebetingelser: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D0E7F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5918087" y="1590081"/>
            <a:ext cx="4353737" cy="1369128"/>
          </a:xfrm>
          <a:prstGeom prst="rect">
            <a:avLst/>
          </a:prstGeom>
          <a:solidFill>
            <a:srgbClr val="D0E7F8"/>
          </a:solidFill>
          <a:ln w="12700">
            <a:solidFill>
              <a:srgbClr val="003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5918087" y="3076336"/>
            <a:ext cx="4353737" cy="1369128"/>
          </a:xfrm>
          <a:prstGeom prst="rect">
            <a:avLst/>
          </a:prstGeom>
          <a:solidFill>
            <a:srgbClr val="D0E7F8"/>
          </a:solidFill>
          <a:ln w="12700">
            <a:solidFill>
              <a:srgbClr val="003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ktangel 37"/>
          <p:cNvSpPr/>
          <p:nvPr/>
        </p:nvSpPr>
        <p:spPr>
          <a:xfrm>
            <a:off x="5918086" y="4562591"/>
            <a:ext cx="4353737" cy="1369128"/>
          </a:xfrm>
          <a:prstGeom prst="rect">
            <a:avLst/>
          </a:prstGeom>
          <a:solidFill>
            <a:srgbClr val="D0E7F8"/>
          </a:solidFill>
          <a:ln w="12700">
            <a:solidFill>
              <a:srgbClr val="003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6041332" y="1708875"/>
            <a:ext cx="1633665" cy="117004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6037957" y="3187909"/>
            <a:ext cx="1633665" cy="117004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6037956" y="4681024"/>
            <a:ext cx="1633665" cy="117004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Bilde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7417" y="1740118"/>
            <a:ext cx="1134741" cy="1107558"/>
          </a:xfrm>
          <a:prstGeom prst="rect">
            <a:avLst/>
          </a:prstGeom>
          <a:solidFill>
            <a:srgbClr val="D0E7F8"/>
          </a:solidFill>
          <a:ln>
            <a:noFill/>
          </a:ln>
        </p:spPr>
      </p:pic>
      <p:pic>
        <p:nvPicPr>
          <p:cNvPr id="44" name="Plassholder for innhold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1749" y="3186923"/>
            <a:ext cx="1639872" cy="117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Bilde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4299" y="4653135"/>
            <a:ext cx="1639872" cy="1195341"/>
          </a:xfrm>
          <a:prstGeom prst="rect">
            <a:avLst/>
          </a:prstGeom>
          <a:solidFill>
            <a:srgbClr val="D0E7F8"/>
          </a:solidFill>
          <a:ln>
            <a:noFill/>
          </a:ln>
        </p:spPr>
      </p:pic>
      <p:sp>
        <p:nvSpPr>
          <p:cNvPr id="46" name="TekstSylinder 45"/>
          <p:cNvSpPr txBox="1"/>
          <p:nvPr/>
        </p:nvSpPr>
        <p:spPr>
          <a:xfrm>
            <a:off x="8006692" y="1883054"/>
            <a:ext cx="1933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Mindre vekst i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oljefondet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TekstSylinder 46"/>
          <p:cNvSpPr txBox="1"/>
          <p:nvPr/>
        </p:nvSpPr>
        <p:spPr>
          <a:xfrm>
            <a:off x="8102257" y="3449987"/>
            <a:ext cx="193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blir flere </a:t>
            </a: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eldre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kstSylinder 47"/>
          <p:cNvSpPr txBox="1"/>
          <p:nvPr/>
        </p:nvSpPr>
        <p:spPr>
          <a:xfrm>
            <a:off x="8115414" y="4941136"/>
            <a:ext cx="193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Klima-utfordringer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esultat for eksponentiell vek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844823"/>
            <a:ext cx="4392488" cy="36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971897"/>
          </a:xfrm>
        </p:spPr>
        <p:txBody>
          <a:bodyPr/>
          <a:lstStyle/>
          <a:p>
            <a:r>
              <a:rPr lang="nb-NO" dirty="0" smtClean="0"/>
              <a:t>Mye som virker sammen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844824"/>
            <a:ext cx="4860000" cy="4272538"/>
          </a:xfrm>
        </p:spPr>
        <p:txBody>
          <a:bodyPr/>
          <a:lstStyle/>
          <a:p>
            <a:r>
              <a:rPr lang="nb-NO" dirty="0" smtClean="0"/>
              <a:t>Datakraft – Moores lov</a:t>
            </a:r>
          </a:p>
          <a:p>
            <a:r>
              <a:rPr lang="nb-NO" dirty="0" err="1" smtClean="0"/>
              <a:t>Nettsky</a:t>
            </a:r>
            <a:endParaRPr lang="nb-NO" dirty="0" smtClean="0"/>
          </a:p>
          <a:p>
            <a:r>
              <a:rPr lang="nb-NO" dirty="0" smtClean="0"/>
              <a:t>5G</a:t>
            </a:r>
          </a:p>
          <a:p>
            <a:r>
              <a:rPr lang="nb-NO" dirty="0" smtClean="0"/>
              <a:t>Tingenes internett, sensorer</a:t>
            </a:r>
          </a:p>
          <a:p>
            <a:r>
              <a:rPr lang="nb-NO" dirty="0" err="1" smtClean="0"/>
              <a:t>Stordata</a:t>
            </a:r>
            <a:endParaRPr lang="nb-NO" dirty="0" smtClean="0"/>
          </a:p>
          <a:p>
            <a:r>
              <a:rPr lang="nb-NO" dirty="0" smtClean="0"/>
              <a:t>Robotisering</a:t>
            </a:r>
          </a:p>
          <a:p>
            <a:r>
              <a:rPr lang="nb-NO" dirty="0" smtClean="0"/>
              <a:t>Kunstig intelligens (KI)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66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9376" y="-277895"/>
            <a:ext cx="9793225" cy="1143000"/>
          </a:xfrm>
        </p:spPr>
        <p:txBody>
          <a:bodyPr/>
          <a:lstStyle/>
          <a:p>
            <a:r>
              <a:rPr lang="nb-NO" dirty="0" smtClean="0"/>
              <a:t>Omstilling – den evige normalen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3392" y="1254425"/>
            <a:ext cx="10081257" cy="2155869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b-NO" dirty="0"/>
              <a:t>Arbeidsoppgaver endres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b-NO" dirty="0" smtClean="0"/>
              <a:t>Arbeidsplasser og bransjer </a:t>
            </a:r>
            <a:r>
              <a:rPr lang="nb-NO" dirty="0"/>
              <a:t>blir </a:t>
            </a:r>
            <a:r>
              <a:rPr lang="nb-NO" dirty="0" smtClean="0"/>
              <a:t>borte</a:t>
            </a:r>
            <a:endParaRPr lang="nb-NO" dirty="0"/>
          </a:p>
          <a:p>
            <a:pPr marL="0" indent="0">
              <a:spcAft>
                <a:spcPts val="1200"/>
              </a:spcAft>
              <a:buNone/>
            </a:pPr>
            <a:r>
              <a:rPr lang="nb-NO" dirty="0" smtClean="0"/>
              <a:t>Nye </a:t>
            </a:r>
            <a:r>
              <a:rPr lang="nb-NO" dirty="0"/>
              <a:t>bransjer og </a:t>
            </a:r>
            <a:r>
              <a:rPr lang="nb-NO" dirty="0" smtClean="0"/>
              <a:t>tjenester oppstår</a:t>
            </a:r>
            <a:endParaRPr lang="nb-NO" dirty="0"/>
          </a:p>
          <a:p>
            <a:pPr marL="0" indent="0">
              <a:spcAft>
                <a:spcPts val="1200"/>
              </a:spcAft>
              <a:buNone/>
            </a:pPr>
            <a:r>
              <a:rPr lang="nb-NO" dirty="0" smtClean="0"/>
              <a:t>Det digitale og det analoge – ja takk begge deler! </a:t>
            </a:r>
          </a:p>
          <a:p>
            <a:pPr marL="0" indent="0">
              <a:spcAft>
                <a:spcPts val="1200"/>
              </a:spcAft>
              <a:buNone/>
            </a:pPr>
            <a:endParaRPr lang="nb-NO" dirty="0"/>
          </a:p>
          <a:p>
            <a:pPr marL="0" indent="0">
              <a:spcAft>
                <a:spcPts val="1200"/>
              </a:spcAft>
              <a:buNone/>
            </a:pPr>
            <a:endParaRPr lang="nb-NO" dirty="0"/>
          </a:p>
        </p:txBody>
      </p:sp>
      <p:pic>
        <p:nvPicPr>
          <p:cNvPr id="1026" name="Picture 2" descr="http://dms07.dimu.org/image/042sAYXCmKPd?dimension=600x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01" y="82469"/>
            <a:ext cx="3170721" cy="49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32" y="3692211"/>
            <a:ext cx="4495428" cy="299695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28" y="3822764"/>
            <a:ext cx="2735594" cy="2735594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0272601" y="5036799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Oslo bymuseum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389541" y="6427553"/>
            <a:ext cx="914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Starshipxyz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har skjedd en del…</a:t>
            </a:r>
            <a:endParaRPr lang="nb-NO" dirty="0"/>
          </a:p>
        </p:txBody>
      </p:sp>
      <p:pic>
        <p:nvPicPr>
          <p:cNvPr id="4" name="Plassholder for innho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1544" y="1513785"/>
            <a:ext cx="321343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844822"/>
            <a:ext cx="3916102" cy="3863887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78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780000">
            <a:off x="751352" y="781335"/>
            <a:ext cx="3517790" cy="4982046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727848" y="2348880"/>
            <a:ext cx="6624736" cy="2172866"/>
          </a:xfrm>
          <a:solidFill>
            <a:schemeClr val="accent2">
              <a:lumMod val="10000"/>
              <a:lumOff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Wingdings 3" panose="05040102010807070707" pitchFamily="18" charset="2"/>
              <a:buChar char="Æ"/>
            </a:pPr>
            <a:r>
              <a:rPr lang="nb-NO" sz="2800" b="1" dirty="0"/>
              <a:t> Enklere hverdag</a:t>
            </a:r>
          </a:p>
          <a:p>
            <a:pPr>
              <a:buFont typeface="Wingdings 3" panose="05040102010807070707" pitchFamily="18" charset="2"/>
              <a:buChar char="Æ"/>
            </a:pPr>
            <a:r>
              <a:rPr lang="nb-NO" b="1" dirty="0"/>
              <a:t> </a:t>
            </a:r>
            <a:r>
              <a:rPr lang="nb-NO" sz="2800" b="1" dirty="0"/>
              <a:t>Modernisere forvaltningen</a:t>
            </a:r>
          </a:p>
          <a:p>
            <a:pPr>
              <a:buFont typeface="Wingdings 3" panose="05040102010807070707" pitchFamily="18" charset="2"/>
              <a:buChar char="Æ"/>
            </a:pPr>
            <a:r>
              <a:rPr lang="nb-NO" sz="2800" b="1" dirty="0"/>
              <a:t> Verdiskaping</a:t>
            </a:r>
          </a:p>
          <a:p>
            <a:pPr>
              <a:buFont typeface="Wingdings 3" panose="05040102010807070707" pitchFamily="18" charset="2"/>
              <a:buChar char="Æ"/>
            </a:pPr>
            <a:r>
              <a:rPr 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Deltakelse for alle</a:t>
            </a:r>
            <a:endParaRPr lang="nb-NO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5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8928" y="230870"/>
            <a:ext cx="9793225" cy="1143000"/>
          </a:xfrm>
        </p:spPr>
        <p:txBody>
          <a:bodyPr/>
          <a:lstStyle/>
          <a:p>
            <a:r>
              <a:rPr lang="nb-NO" dirty="0" smtClean="0"/>
              <a:t>Bruk av internett blant eldre 67-79 år</a:t>
            </a:r>
            <a:endParaRPr lang="nb-NO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353882"/>
              </p:ext>
            </p:extLst>
          </p:nvPr>
        </p:nvGraphicFramePr>
        <p:xfrm>
          <a:off x="1198563" y="1593480"/>
          <a:ext cx="9793287" cy="421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1198563" y="5810448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Kilde: Norsk mediebarometer 2018, SSB</a:t>
            </a:r>
            <a:endParaRPr lang="nb-NO" sz="1200" dirty="0"/>
          </a:p>
        </p:txBody>
      </p:sp>
      <p:sp>
        <p:nvSpPr>
          <p:cNvPr id="3" name="Ellipse 2"/>
          <p:cNvSpPr/>
          <p:nvPr/>
        </p:nvSpPr>
        <p:spPr>
          <a:xfrm>
            <a:off x="8688288" y="2204864"/>
            <a:ext cx="2015530" cy="125580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19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kmål pptmal_16-9_KMD">
  <a:themeElements>
    <a:clrScheme name="KMD 3">
      <a:dk1>
        <a:srgbClr val="000000"/>
      </a:dk1>
      <a:lt1>
        <a:srgbClr val="FFFFFF"/>
      </a:lt1>
      <a:dk2>
        <a:srgbClr val="B9B3AE"/>
      </a:dk2>
      <a:lt2>
        <a:srgbClr val="EAE8E5"/>
      </a:lt2>
      <a:accent1>
        <a:srgbClr val="B9B3AE"/>
      </a:accent1>
      <a:accent2>
        <a:srgbClr val="003057"/>
      </a:accent2>
      <a:accent3>
        <a:srgbClr val="0082BA"/>
      </a:accent3>
      <a:accent4>
        <a:srgbClr val="C6DAE7"/>
      </a:accent4>
      <a:accent5>
        <a:srgbClr val="ED8B00"/>
      </a:accent5>
      <a:accent6>
        <a:srgbClr val="DA291C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D-pptmal_16-9_Norsk_v1.potx" id="{CBDABA52-4513-4D8C-B93B-24E3682037AC}" vid="{5A532895-452C-40BB-A6DB-A0215884A14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8" ma:contentTypeDescription="Opprett et nytt dokument." ma:contentTypeScope="" ma:versionID="92cefd2064aa1fe7d50a241771051cad">
  <xsd:schema xmlns:xsd="http://www.w3.org/2001/XMLSchema" xmlns:xs="http://www.w3.org/2001/XMLSchema" xmlns:p="http://schemas.microsoft.com/office/2006/metadata/properties" xmlns:ns2="61716b47-f64e-4c17-8a57-a89f972b5f7f" targetNamespace="http://schemas.microsoft.com/office/2006/metadata/properties" ma:root="true" ma:fieldsID="c19ef9d8270fb2cca5b3da741837fa22" ns2:_="">
    <xsd:import namespace="61716b47-f64e-4c17-8a57-a89f972b5f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292E45-1BF7-432E-9C21-4A7BB2B323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37CC05-0656-40D8-AED4-C4E80A988DA2}"/>
</file>

<file path=customXml/itemProps3.xml><?xml version="1.0" encoding="utf-8"?>
<ds:datastoreItem xmlns:ds="http://schemas.openxmlformats.org/officeDocument/2006/customXml" ds:itemID="{22586A1B-88BF-40AD-B70B-1352080E53E0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112c0268-7ac8-4ec9-aab2-c7ffe7742f55"/>
    <ds:schemaRef ds:uri="9d803428-5019-46d4-bde4-96f6c9ddf1e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KMD_Powerpoint_Bokmål</Template>
  <TotalTime>1623</TotalTime>
  <Words>919</Words>
  <Application>Microsoft Office PowerPoint</Application>
  <PresentationFormat>Widescreen</PresentationFormat>
  <Paragraphs>126</Paragraphs>
  <Slides>11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 3</vt:lpstr>
      <vt:lpstr>Bokmål pptmal_16-9_KMD</vt:lpstr>
      <vt:lpstr>PowerPoint-presentasjon</vt:lpstr>
      <vt:lpstr>Digitalisering i Granavolden: </vt:lpstr>
      <vt:lpstr>PowerPoint-presentasjon</vt:lpstr>
      <vt:lpstr>Utfordringsbildet</vt:lpstr>
      <vt:lpstr>Mye som virker sammen</vt:lpstr>
      <vt:lpstr>Omstilling – den evige normalen </vt:lpstr>
      <vt:lpstr>Det har skjedd en del…</vt:lpstr>
      <vt:lpstr>PowerPoint-presentasjon</vt:lpstr>
      <vt:lpstr>Bruk av internett blant eldre 67-79 år</vt:lpstr>
      <vt:lpstr>Digital tilgang i hjemmet 81-100 år</vt:lpstr>
      <vt:lpstr>PowerPoint-presentasjon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Chaffey Paul Andre</dc:creator>
  <cp:lastModifiedBy>Chaffey Paul Andre</cp:lastModifiedBy>
  <cp:revision>96</cp:revision>
  <cp:lastPrinted>2012-11-19T14:02:56Z</cp:lastPrinted>
  <dcterms:created xsi:type="dcterms:W3CDTF">2019-03-18T14:42:49Z</dcterms:created>
  <dcterms:modified xsi:type="dcterms:W3CDTF">2019-05-13T08:48:00Z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0x010100A7DBCD392F692A4B8DC694257EE62D76</vt:lpwstr>
  </property>
  <property fmtid="{D5CDD505-2E9C-101B-9397-08002B2CF9AE}" pid="3" name="MSIP_Label_cd69f2a2-b4aa-47ef-83af-68eaca11b74d_Enabled">
    <vt:lpwstr>True</vt:lpwstr>
  </property>
  <property fmtid="{D5CDD505-2E9C-101B-9397-08002B2CF9AE}" pid="4" name="MSIP_Label_cd69f2a2-b4aa-47ef-83af-68eaca11b74d_SiteId">
    <vt:lpwstr>f696e186-1c3b-44cd-bf76-5ace0e7007bd</vt:lpwstr>
  </property>
  <property fmtid="{D5CDD505-2E9C-101B-9397-08002B2CF9AE}" pid="5" name="MSIP_Label_cd69f2a2-b4aa-47ef-83af-68eaca11b74d_Owner">
    <vt:lpwstr>Stian.Lindbol@kmd.dep.no</vt:lpwstr>
  </property>
  <property fmtid="{D5CDD505-2E9C-101B-9397-08002B2CF9AE}" pid="6" name="MSIP_Label_cd69f2a2-b4aa-47ef-83af-68eaca11b74d_SetDate">
    <vt:lpwstr>2019-05-02T12:38:15.5771650Z</vt:lpwstr>
  </property>
  <property fmtid="{D5CDD505-2E9C-101B-9397-08002B2CF9AE}" pid="7" name="MSIP_Label_cd69f2a2-b4aa-47ef-83af-68eaca11b74d_Name">
    <vt:lpwstr>Intern (KMD)</vt:lpwstr>
  </property>
  <property fmtid="{D5CDD505-2E9C-101B-9397-08002B2CF9AE}" pid="8" name="MSIP_Label_cd69f2a2-b4aa-47ef-83af-68eaca11b74d_Application">
    <vt:lpwstr>Microsoft Azure Information Protection</vt:lpwstr>
  </property>
  <property fmtid="{D5CDD505-2E9C-101B-9397-08002B2CF9AE}" pid="9" name="MSIP_Label_cd69f2a2-b4aa-47ef-83af-68eaca11b74d_Extended_MSFT_Method">
    <vt:lpwstr>Automatic</vt:lpwstr>
  </property>
  <property fmtid="{D5CDD505-2E9C-101B-9397-08002B2CF9AE}" pid="10" name="Sensitivity">
    <vt:lpwstr>Intern (KMD)</vt:lpwstr>
  </property>
</Properties>
</file>