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82" r:id="rId3"/>
    <p:sldId id="283" r:id="rId4"/>
    <p:sldId id="261" r:id="rId5"/>
    <p:sldId id="262" r:id="rId6"/>
    <p:sldId id="265" r:id="rId7"/>
    <p:sldId id="272" r:id="rId8"/>
    <p:sldId id="279" r:id="rId9"/>
    <p:sldId id="259" r:id="rId10"/>
    <p:sldId id="281" r:id="rId11"/>
    <p:sldId id="266" r:id="rId12"/>
    <p:sldId id="284" r:id="rId13"/>
    <p:sldId id="267" r:id="rId14"/>
    <p:sldId id="269" r:id="rId15"/>
    <p:sldId id="270" r:id="rId16"/>
    <p:sldId id="271" r:id="rId17"/>
    <p:sldId id="275" r:id="rId18"/>
    <p:sldId id="280" r:id="rId19"/>
    <p:sldId id="276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5380" autoAdjust="0"/>
  </p:normalViewPr>
  <p:slideViewPr>
    <p:cSldViewPr snapToGrid="0">
      <p:cViewPr varScale="1">
        <p:scale>
          <a:sx n="107" d="100"/>
          <a:sy n="107" d="100"/>
        </p:scale>
        <p:origin x="192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58B03-90B4-4231-8904-207E6EB677AD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7BD86-1B04-414A-B456-1E889EA9C7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784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7165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b="1" dirty="0"/>
          </a:p>
          <a:p>
            <a:endParaRPr lang="nb-NO" sz="1600" b="1" dirty="0"/>
          </a:p>
          <a:p>
            <a:endParaRPr lang="nb-NO" sz="1600" b="1" dirty="0"/>
          </a:p>
          <a:p>
            <a:endParaRPr lang="nb-NO" sz="1600" b="1" dirty="0"/>
          </a:p>
          <a:p>
            <a:endParaRPr lang="nb-NO" sz="1600" b="1" dirty="0"/>
          </a:p>
          <a:p>
            <a:r>
              <a:rPr lang="nb-NO" sz="1600" b="1" dirty="0"/>
              <a:t>Mange eldre blir også skremt når</a:t>
            </a:r>
            <a:r>
              <a:rPr lang="nb-NO" sz="1600" b="1" baseline="0" dirty="0"/>
              <a:t> de hører at vi i fremtiden blir nødt til å klare oss mer på egen hånd – ofte med teknologisk hjelp.</a:t>
            </a:r>
          </a:p>
          <a:p>
            <a:r>
              <a:rPr lang="nb-NO" sz="1600" b="1" baseline="0" dirty="0"/>
              <a:t>Eldreomsorgen endre karakter – de ‘varme hendene’ blir det for få av, sier </a:t>
            </a:r>
            <a:r>
              <a:rPr lang="nb-NO" sz="1600" b="1" baseline="0" dirty="0" err="1"/>
              <a:t>myndghetene</a:t>
            </a:r>
            <a:r>
              <a:rPr lang="nb-NO" sz="1600" b="1" baseline="0" dirty="0"/>
              <a:t>.</a:t>
            </a:r>
          </a:p>
          <a:p>
            <a:endParaRPr lang="nb-NO" sz="1600" b="1" baseline="0" dirty="0"/>
          </a:p>
          <a:p>
            <a:r>
              <a:rPr lang="nb-NO" sz="1600" b="1" baseline="0" dirty="0"/>
              <a:t>La oss først se på hvordan det er i dag. </a:t>
            </a:r>
            <a:r>
              <a:rPr lang="nb-NO" sz="1600" b="1" i="1" baseline="0" dirty="0"/>
              <a:t>Tida det brukes på hjemmebesøkene til hjemmesykepleien</a:t>
            </a:r>
          </a:p>
          <a:p>
            <a:endParaRPr lang="nb-NO" sz="1600" b="1" i="1" baseline="0" dirty="0"/>
          </a:p>
          <a:p>
            <a:r>
              <a:rPr lang="nb-NO" sz="1600" b="1" i="0" baseline="0" dirty="0"/>
              <a:t>I tillegg kommer befolkningsutviklingen…. Gå gjennom plansjen</a:t>
            </a:r>
            <a:endParaRPr lang="nb-NO" sz="1600" b="1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18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b="1" dirty="0"/>
          </a:p>
          <a:p>
            <a:endParaRPr lang="nb-NO" sz="1600" b="1" dirty="0"/>
          </a:p>
          <a:p>
            <a:r>
              <a:rPr lang="nb-NO" sz="1600" b="1" dirty="0"/>
              <a:t>Ergoterapitjenesten i kommunen kan hjelpe deg å vurdere hva du kan eller bør gjøre i din bolig hvis du vil bo der videre.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95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16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69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737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8451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6211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962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b="1" dirty="0"/>
          </a:p>
          <a:p>
            <a:endParaRPr lang="nb-NO" sz="1600" b="1" dirty="0"/>
          </a:p>
          <a:p>
            <a:endParaRPr lang="nb-NO" sz="1600" b="1" dirty="0"/>
          </a:p>
          <a:p>
            <a:endParaRPr lang="nb-NO" sz="1600" b="1" dirty="0"/>
          </a:p>
          <a:p>
            <a:r>
              <a:rPr lang="nb-NO" sz="1600" b="1" dirty="0"/>
              <a:t>KOMP er fortsatt helt genial! Alle klarer KOMP!</a:t>
            </a:r>
          </a:p>
          <a:p>
            <a:r>
              <a:rPr lang="nb-NO" sz="1600" b="1" dirty="0"/>
              <a:t>Men</a:t>
            </a:r>
            <a:r>
              <a:rPr lang="nb-NO" sz="1600" b="1" baseline="0" dirty="0"/>
              <a:t> dessverre er KOMP blitt dyr! I tillegg til kjøp av datamaskinen, må man nå også ha et abonnement. Berntsen (2 bilder tilbake) har samme funksjon – men den bruker en </a:t>
            </a:r>
            <a:r>
              <a:rPr lang="nb-NO" sz="1600" b="1" baseline="0" dirty="0" err="1"/>
              <a:t>iPad</a:t>
            </a:r>
            <a:r>
              <a:rPr lang="nb-NO" sz="1600" b="1" baseline="0" dirty="0"/>
              <a:t>-skjerm som jo er mindre stor enn en KOMP-skjerm.</a:t>
            </a:r>
          </a:p>
          <a:p>
            <a:endParaRPr lang="nb-NO" sz="1600" b="1" baseline="0" dirty="0"/>
          </a:p>
          <a:p>
            <a:r>
              <a:rPr lang="nb-NO" sz="1600" b="1" baseline="0" dirty="0"/>
              <a:t>Sosial kontakt via skjerm er selvsagt ikke fullgod med ansikt-til-ansikt kontakt – men hvis barn og barnebarn bor langt unna, er en daglig prat, og en video, og masse bilder tross alt langt bedre enn ingenting. </a:t>
            </a:r>
          </a:p>
          <a:p>
            <a:endParaRPr lang="nb-NO" sz="1600" b="1" baseline="0" dirty="0"/>
          </a:p>
          <a:p>
            <a:r>
              <a:rPr lang="nb-NO" sz="1600" b="1" baseline="0" dirty="0"/>
              <a:t>Men! Det finnes flere enkle systemer som tillater å prate sammen på skjerm – uten at man må være videre datakyndig. </a:t>
            </a:r>
            <a:endParaRPr lang="nb-NO" sz="16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6219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585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4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7BD86-1B04-414A-B456-1E889EA9C77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32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19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68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77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0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022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1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735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997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60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8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639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17F21-EDA4-4261-8252-EDC247149D2F}" type="datetimeFigureOut">
              <a:rPr lang="nb-NO" smtClean="0"/>
              <a:t>11.09.2023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8A7EE-6B79-42A4-B3F0-CE99D5C373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893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mailto:ergofysiohenvendelser@drammen.kommune.n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publicdomainpictures.net/view-image.php?image=271520&amp;picture=stairs-to-nowher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ergofysiohenvendelser@drammen.kommune.no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hfs@drammen.kommune.no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mailto:ergofysiohenvendelser@drammen.kommune.n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eniornettdrammen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http://www.seniornett.no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2188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b="1" dirty="0"/>
              <a:t>En alderdom til å trives med</a:t>
            </a:r>
            <a:br>
              <a:rPr lang="nb-NO" b="1" dirty="0"/>
            </a:br>
            <a:r>
              <a:rPr lang="nb-NO" b="1" dirty="0"/>
              <a:t> …..med velferdsteknologi!</a:t>
            </a:r>
            <a:endParaRPr lang="nb-NO" sz="4900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3AC9E37-D46E-4619-AF76-57DBD94F9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3903" y="1820863"/>
            <a:ext cx="3267075" cy="4356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2ACE63E-5A91-489C-A00C-9D7F61C67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4730006" cy="3838284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663948" y="5708704"/>
            <a:ext cx="612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Hilde Ballière og Bente Hauge – </a:t>
            </a:r>
          </a:p>
          <a:p>
            <a:r>
              <a:rPr lang="nb-NO" dirty="0"/>
              <a:t>Teknologiambassadør for eldre i Drammen, Asker og Bærum </a:t>
            </a:r>
          </a:p>
          <a:p>
            <a:pPr algn="r"/>
            <a:r>
              <a:rPr lang="nb-NO" dirty="0"/>
              <a:t>et prosjekt i regi av Pensjonistforbundet</a:t>
            </a:r>
          </a:p>
        </p:txBody>
      </p:sp>
    </p:spTree>
    <p:extLst>
      <p:ext uri="{BB962C8B-B14F-4D97-AF65-F5344CB8AC3E}">
        <p14:creationId xmlns:p14="http://schemas.microsoft.com/office/powerpoint/2010/main" val="88093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9124" y="83506"/>
            <a:ext cx="10515600" cy="856062"/>
          </a:xfrm>
        </p:spPr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Hvorfor velferdsteknologi for eldre? </a:t>
            </a: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554002" y="919073"/>
            <a:ext cx="10173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/>
              <a:t>Vi lever lenger + store fødselskull =  det blir flere eldre i årene fremover. </a:t>
            </a:r>
          </a:p>
          <a:p>
            <a:pPr lvl="1"/>
            <a:r>
              <a:rPr lang="nb-NO" sz="2000" b="1" dirty="0"/>
              <a:t>… selv med kroniske sykdommer som krever behandling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/>
              <a:t>Vi bor lenger hjemme!</a:t>
            </a:r>
          </a:p>
          <a:p>
            <a:pPr lvl="1"/>
            <a:r>
              <a:rPr lang="nb-NO" sz="2000" b="1" dirty="0"/>
              <a:t>…. selv med økende sykdommer, skader og komplikasjoner etter hvert som årene går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8A5EC3E-88CE-004A-BC2C-6F979628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24" y="2303158"/>
            <a:ext cx="5184084" cy="403703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297283" y="3545457"/>
            <a:ext cx="521898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FLERE TRENGER OMSORGSTJENESTER</a:t>
            </a:r>
          </a:p>
          <a:p>
            <a:endParaRPr lang="nb-NO" b="1" dirty="0"/>
          </a:p>
          <a:p>
            <a:r>
              <a:rPr lang="nb-NO" b="1" dirty="0"/>
              <a:t>… men det blir færre i yrkesaktiv alder til å gi oss dem</a:t>
            </a:r>
          </a:p>
          <a:p>
            <a:endParaRPr lang="nb-NO" b="1" dirty="0"/>
          </a:p>
          <a:p>
            <a:endParaRPr lang="nb-NO" b="1" dirty="0"/>
          </a:p>
          <a:p>
            <a:r>
              <a:rPr lang="nb-NO" sz="2800" b="1" dirty="0"/>
              <a:t>Vi må i økende grad klare oss selv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14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vegg, innendørs, trinn, bygning&#10;&#10;Automatisk generert beskrivelse">
            <a:extLst>
              <a:ext uri="{FF2B5EF4-FFF2-40B4-BE49-F238E27FC236}">
                <a16:creationId xmlns:a16="http://schemas.microsoft.com/office/drawing/2014/main" id="{F45FD143-5396-4D70-AB37-E0B010C1E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8938" y="799275"/>
            <a:ext cx="3102292" cy="413638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039465" y="208219"/>
            <a:ext cx="8541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Forresten, bor du trygt?</a:t>
            </a:r>
          </a:p>
          <a:p>
            <a:pPr algn="r"/>
            <a:r>
              <a:rPr lang="nb-NO" sz="2800" b="1" dirty="0"/>
              <a:t>Hvor godt er din bolig egnet til å bli gammel i?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3984229-4835-4FE8-9606-376BA32C0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803" y="3593581"/>
            <a:ext cx="3662122" cy="305961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B76027F-A81F-4904-A623-3F3E2A60D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23" t="29087" r="23269" b="7128"/>
          <a:stretch/>
        </p:blipFill>
        <p:spPr>
          <a:xfrm>
            <a:off x="2341689" y="2944204"/>
            <a:ext cx="3621151" cy="2582516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752850" y="1294435"/>
            <a:ext cx="511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/>
              <a:t>Over 50%  av de over 80 år, har minst én fallepisode i løpet av et år!</a:t>
            </a:r>
          </a:p>
          <a:p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093114" y="2091910"/>
            <a:ext cx="551497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Hvert år rammes mer enn </a:t>
            </a:r>
            <a:r>
              <a:rPr lang="nb-NO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9.000</a:t>
            </a:r>
            <a:r>
              <a:rPr lang="nb-NO" sz="2400" b="1" dirty="0">
                <a:solidFill>
                  <a:schemeClr val="bg1"/>
                </a:solidFill>
              </a:rPr>
              <a:t> personer i Norge av hoftebrudd – </a:t>
            </a:r>
            <a:r>
              <a:rPr lang="nb-NO" sz="2400" b="1" dirty="0" err="1">
                <a:solidFill>
                  <a:schemeClr val="bg1"/>
                </a:solidFill>
              </a:rPr>
              <a:t>dvs</a:t>
            </a:r>
            <a:r>
              <a:rPr lang="nb-NO" sz="2400" b="1" dirty="0">
                <a:solidFill>
                  <a:schemeClr val="bg1"/>
                </a:solidFill>
              </a:rPr>
              <a:t> et hoftebrudd hver time –døgnet rundt</a:t>
            </a:r>
          </a:p>
          <a:p>
            <a:pPr algn="r"/>
            <a:r>
              <a:rPr lang="nb-NO" sz="1100" b="1" dirty="0">
                <a:solidFill>
                  <a:schemeClr val="bg1"/>
                </a:solidFill>
              </a:rPr>
              <a:t>Info: Skadeforebyggende Forum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511179" y="5477437"/>
            <a:ext cx="6483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dirty="0">
                <a:latin typeface="Arial" panose="020B0604020202020204" pitchFamily="34" charset="0"/>
              </a:rPr>
              <a:t>Ergoterapitjenesten i Drammen Kommune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dirty="0">
                <a:latin typeface="Arial" panose="020B0604020202020204" pitchFamily="34" charset="0"/>
              </a:rPr>
              <a:t>Telefon: 32 04 85 70 – fra </a:t>
            </a:r>
            <a:r>
              <a:rPr lang="nb-NO" altLang="nb-NO" dirty="0" err="1">
                <a:latin typeface="Arial" panose="020B0604020202020204" pitchFamily="34" charset="0"/>
              </a:rPr>
              <a:t>kl</a:t>
            </a:r>
            <a:r>
              <a:rPr lang="nb-NO" altLang="nb-NO" dirty="0">
                <a:latin typeface="Arial" panose="020B0604020202020204" pitchFamily="34" charset="0"/>
              </a:rPr>
              <a:t> 09.00 til </a:t>
            </a:r>
            <a:r>
              <a:rPr lang="nb-NO" altLang="nb-NO" dirty="0" err="1">
                <a:latin typeface="Arial" panose="020B0604020202020204" pitchFamily="34" charset="0"/>
              </a:rPr>
              <a:t>kl</a:t>
            </a:r>
            <a:r>
              <a:rPr lang="nb-NO" altLang="nb-NO" dirty="0">
                <a:latin typeface="Arial" panose="020B0604020202020204" pitchFamily="34" charset="0"/>
              </a:rPr>
              <a:t> 12.00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dirty="0">
                <a:latin typeface="Arial" panose="020B0604020202020204" pitchFamily="34" charset="0"/>
              </a:rPr>
              <a:t>E-post: </a:t>
            </a:r>
            <a:r>
              <a:rPr lang="nb-NO" altLang="nb-NO" dirty="0">
                <a:latin typeface="Arial" panose="020B0604020202020204" pitchFamily="34" charset="0"/>
                <a:hlinkClick r:id="rId7"/>
              </a:rPr>
              <a:t>ergofysiohenvendelser@drammen.kommune.no</a:t>
            </a:r>
            <a:endParaRPr lang="nb-NO" altLang="nb-N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0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685800" y="576072"/>
            <a:ext cx="107350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En ergoterapeut kan hjelpe deg med å</a:t>
            </a:r>
          </a:p>
          <a:p>
            <a:endParaRPr lang="nb-NO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kartlegge din funksjonsevne og aktivitetsutførelse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trening på daglige aktiviteter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boligkartlegging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tilrettelegge for at du kan delta i dine daglige aktiviteter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tilrettelegge slik at du kan greie deg best mulig hjemme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forebygge 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veiledning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r>
              <a:rPr lang="nb-NO" sz="2400" dirty="0"/>
              <a:t>Og det er gratis!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5239512" y="4389120"/>
            <a:ext cx="5733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Ergoterapitjenesten når du på </a:t>
            </a:r>
          </a:p>
          <a:p>
            <a:endParaRPr lang="nb-NO" b="1" dirty="0"/>
          </a:p>
          <a:p>
            <a:r>
              <a:rPr lang="nb-NO" b="1" dirty="0"/>
              <a:t>Telefon: 32 04 85 70 fra </a:t>
            </a:r>
            <a:r>
              <a:rPr lang="nb-NO" b="1" dirty="0" err="1"/>
              <a:t>kl</a:t>
            </a:r>
            <a:r>
              <a:rPr lang="nb-NO" b="1" dirty="0"/>
              <a:t> 09.00 – til </a:t>
            </a:r>
            <a:r>
              <a:rPr lang="nb-NO" b="1" dirty="0" err="1"/>
              <a:t>kl</a:t>
            </a:r>
            <a:r>
              <a:rPr lang="nb-NO" b="1" dirty="0"/>
              <a:t> 12.00</a:t>
            </a:r>
          </a:p>
          <a:p>
            <a:r>
              <a:rPr lang="nb-NO" b="1" dirty="0"/>
              <a:t> E-post: </a:t>
            </a:r>
            <a:r>
              <a:rPr lang="nb-NO" b="1" dirty="0">
                <a:hlinkClick r:id="rId2"/>
              </a:rPr>
              <a:t>ergofysiohenvendelser@drammen.kommune.no</a:t>
            </a:r>
            <a:endParaRPr lang="nb-NO" b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016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20842" y="495300"/>
            <a:ext cx="11156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Etter hvert som du trenger mer omsorg og pleie, kommer kommunens mestrings- og trygghetsskapende tilbud inn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799151" y="2570263"/>
            <a:ext cx="5591175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nb-NO" dirty="0">
                <a:latin typeface="Raleway"/>
              </a:rPr>
              <a:t>Hjelpemiddelfeltet kan deles inn i følgende områder:</a:t>
            </a:r>
          </a:p>
          <a:p>
            <a:pPr marL="285750" indent="-2857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dirty="0">
                <a:latin typeface="Raleway"/>
              </a:rPr>
              <a:t>Hjelpemidler du kan kjøpe selv!
Hjelpemidler fra kommunens som en del av det ordinære tjenestetilbudet</a:t>
            </a:r>
          </a:p>
          <a:p>
            <a:pPr marL="285750" indent="-2857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1600" dirty="0">
                <a:latin typeface="Raleway"/>
              </a:rPr>
              <a:t>Hjelpemidler fra NAV hjelpemiddelsentral</a:t>
            </a:r>
            <a:endParaRPr lang="en-US" sz="1600" dirty="0">
              <a:latin typeface="Raleway"/>
            </a:endParaRPr>
          </a:p>
        </p:txBody>
      </p:sp>
      <p:pic>
        <p:nvPicPr>
          <p:cNvPr id="7" name="Plassholder for innhold 5" descr="Et bilde som inneholder vegg, innendørs, person&#10;&#10;Automatisk generert beskrivelse">
            <a:extLst>
              <a:ext uri="{FF2B5EF4-FFF2-40B4-BE49-F238E27FC236}">
                <a16:creationId xmlns:a16="http://schemas.microsoft.com/office/drawing/2014/main" id="{7702A198-0F99-40E0-B28B-57DE259A8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52603" y="1913311"/>
            <a:ext cx="3593263" cy="2395508"/>
          </a:xfrm>
          <a:prstGeom prst="rect">
            <a:avLst/>
          </a:prstGeom>
          <a:noFill/>
        </p:spPr>
      </p:pic>
      <p:sp>
        <p:nvSpPr>
          <p:cNvPr id="6" name="TekstSylinder 5"/>
          <p:cNvSpPr txBox="1"/>
          <p:nvPr/>
        </p:nvSpPr>
        <p:spPr>
          <a:xfrm>
            <a:off x="420624" y="4831076"/>
            <a:ext cx="11197971" cy="169277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/>
              <a:t>Har du eller en av dine nærmeste problemer med å klare seg på egen hånd, og har behov for et omsorgstilbud	be </a:t>
            </a:r>
            <a:r>
              <a:rPr lang="nb-NO" sz="2000" b="1" dirty="0"/>
              <a:t>din fastlege </a:t>
            </a:r>
            <a:r>
              <a:rPr lang="nb-NO" sz="2000" dirty="0"/>
              <a:t>å koble inn kommunen	eller</a:t>
            </a:r>
          </a:p>
          <a:p>
            <a:r>
              <a:rPr lang="nb-NO" sz="2000" dirty="0"/>
              <a:t>		kontakt Drammen kommune </a:t>
            </a:r>
            <a:r>
              <a:rPr lang="nb-NO" sz="2400" dirty="0"/>
              <a:t>- </a:t>
            </a:r>
            <a:r>
              <a:rPr lang="nb-NO" sz="2000" b="1" dirty="0"/>
              <a:t>Tjenestetildeling og koordinerende enhet - </a:t>
            </a:r>
            <a:r>
              <a:rPr lang="nb-NO" sz="2000" dirty="0"/>
              <a:t>32 04 55 70</a:t>
            </a:r>
          </a:p>
          <a:p>
            <a:endParaRPr lang="nb-NO" sz="2000" dirty="0"/>
          </a:p>
          <a:p>
            <a:pPr lvl="2"/>
            <a:r>
              <a:rPr lang="nb-NO" sz="2000" b="1" dirty="0"/>
              <a:t>Forebyggende helseteam for seniorer </a:t>
            </a:r>
            <a:r>
              <a:rPr lang="nb-NO" sz="2000" dirty="0"/>
              <a:t>- 476 80 726 - </a:t>
            </a:r>
            <a:r>
              <a:rPr lang="nb-NO" sz="2000" dirty="0">
                <a:hlinkClick r:id="rId3"/>
              </a:rPr>
              <a:t>fhfs@drammen.kommune.no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84976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69278" y="239576"/>
            <a:ext cx="480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Fire </a:t>
            </a:r>
            <a:r>
              <a:rPr lang="nb-NO" sz="2800" b="1" dirty="0"/>
              <a:t>typer velferdsteknologi</a:t>
            </a:r>
            <a:endParaRPr lang="nb-NO" dirty="0"/>
          </a:p>
        </p:txBody>
      </p:sp>
      <p:pic>
        <p:nvPicPr>
          <p:cNvPr id="4" name="Plassholder for innhold 5">
            <a:extLst>
              <a:ext uri="{FF2B5EF4-FFF2-40B4-BE49-F238E27FC236}">
                <a16:creationId xmlns:a16="http://schemas.microsoft.com/office/drawing/2014/main" id="{184C9CFC-D72B-43DC-A44D-12603DBF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762796"/>
            <a:ext cx="10963274" cy="57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71334" y="225951"/>
            <a:ext cx="8553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Trygghetsskapende teknologier (digitale)</a:t>
            </a:r>
            <a:endParaRPr lang="nb-NO" sz="28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79413" y="904956"/>
            <a:ext cx="57048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i="1" dirty="0">
                <a:latin typeface="Raleway"/>
              </a:rPr>
              <a:t>Trygghetsalarm</a:t>
            </a:r>
            <a:endParaRPr lang="nb-NO" sz="2400" dirty="0">
              <a:latin typeface="Raleway"/>
            </a:endParaRPr>
          </a:p>
          <a:p>
            <a:endParaRPr lang="nb-NO" sz="2400" dirty="0">
              <a:latin typeface="Raleway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Raleway"/>
              </a:rPr>
              <a:t>Falldetektorer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Raleway"/>
              </a:rPr>
              <a:t>Sengematter (som registrerer fravær fra seng),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Raleway"/>
              </a:rPr>
              <a:t>Døralarm (som varsler når noen går ut/inn)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Raleway"/>
              </a:rPr>
              <a:t>Elektroniske dørlåser. </a:t>
            </a:r>
          </a:p>
          <a:p>
            <a:r>
              <a:rPr lang="nb-NO" sz="2400" dirty="0">
                <a:latin typeface="Raleway"/>
              </a:rPr>
              <a:t>Disse bygger på </a:t>
            </a:r>
            <a:r>
              <a:rPr lang="nb-NO" sz="2400" i="1" dirty="0">
                <a:latin typeface="Raleway"/>
              </a:rPr>
              <a:t>sensorteknologi</a:t>
            </a:r>
            <a:endParaRPr lang="nb-NO" sz="2400" dirty="0">
              <a:latin typeface="Raleway"/>
            </a:endParaRPr>
          </a:p>
          <a:p>
            <a:endParaRPr lang="nb-NO" sz="2400" dirty="0">
              <a:latin typeface="Raleway"/>
            </a:endParaRPr>
          </a:p>
          <a:p>
            <a:r>
              <a:rPr lang="nb-NO" sz="2400" dirty="0">
                <a:latin typeface="Raleway"/>
              </a:rPr>
              <a:t>Utstyret er koblet opp </a:t>
            </a:r>
          </a:p>
          <a:p>
            <a:r>
              <a:rPr lang="nb-NO" sz="2400" dirty="0">
                <a:latin typeface="Raleway"/>
              </a:rPr>
              <a:t>mot et responssenter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71B1FE2-EE55-49B2-9521-02023F3C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848" y="450729"/>
            <a:ext cx="2661166" cy="266116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1AF4A6E-4E49-4025-9421-7DA4B32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68" y="2193401"/>
            <a:ext cx="2593757" cy="259375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F57FE41-692F-47BE-85B4-2499FD0A8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253" y="4784453"/>
            <a:ext cx="2784921" cy="201849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7492553" y="141198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Noen eksempler: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7BE9E20-A3F0-4778-B2EA-4E45661B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001" y="4367651"/>
            <a:ext cx="1944305" cy="194430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10043939" y="3257550"/>
            <a:ext cx="2124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i="1" dirty="0"/>
              <a:t>Medisindispenser</a:t>
            </a:r>
          </a:p>
          <a:p>
            <a:endParaRPr lang="nb-NO" b="1" i="1" dirty="0"/>
          </a:p>
          <a:p>
            <a:endParaRPr lang="nb-NO" b="1" i="1" dirty="0"/>
          </a:p>
          <a:p>
            <a:endParaRPr lang="nb-NO" b="1" i="1" dirty="0"/>
          </a:p>
          <a:p>
            <a:r>
              <a:rPr lang="nb-NO" b="1" i="1" dirty="0"/>
              <a:t>Elektronisk dørlås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6184286" y="4834628"/>
            <a:ext cx="2999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i="1" dirty="0"/>
              <a:t>Dør- vindusalarm</a:t>
            </a:r>
          </a:p>
          <a:p>
            <a:endParaRPr lang="nb-NO" b="1" i="1" dirty="0"/>
          </a:p>
          <a:p>
            <a:endParaRPr lang="nb-NO" b="1" i="1" dirty="0"/>
          </a:p>
          <a:p>
            <a:r>
              <a:rPr lang="nb-NO" b="1" i="1" dirty="0"/>
              <a:t>Kamera</a:t>
            </a:r>
          </a:p>
        </p:txBody>
      </p:sp>
    </p:spTree>
    <p:extLst>
      <p:ext uri="{BB962C8B-B14F-4D97-AF65-F5344CB8AC3E}">
        <p14:creationId xmlns:p14="http://schemas.microsoft.com/office/powerpoint/2010/main" val="3737806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93008" y="276880"/>
            <a:ext cx="2616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Digitalt tilsyn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400050" y="800100"/>
            <a:ext cx="11163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Benyttes både for hjemmeboende som har behov for dette, og på sykehjem. </a:t>
            </a:r>
          </a:p>
          <a:p>
            <a:endParaRPr lang="nb-NO" sz="2000" dirty="0"/>
          </a:p>
          <a:p>
            <a:r>
              <a:rPr lang="nb-NO" sz="2400" dirty="0"/>
              <a:t>Digitalt tilsyn er spesielt nyttig for personer med store fysiske utfordringer, demenslidelse, annen kognitiv svikt, og er i hovedsak basert på «passiv» varsling fra installert velferdsteknologi. </a:t>
            </a:r>
          </a:p>
          <a:p>
            <a:endParaRPr lang="nb-NO" sz="2000" dirty="0"/>
          </a:p>
          <a:p>
            <a:r>
              <a:rPr lang="nb-NO" sz="2400" dirty="0"/>
              <a:t>Varslingen kan gå til kommunens </a:t>
            </a:r>
          </a:p>
          <a:p>
            <a:r>
              <a:rPr lang="nb-NO" sz="2400" dirty="0" err="1"/>
              <a:t>Helsevakt</a:t>
            </a:r>
            <a:r>
              <a:rPr lang="nb-NO" sz="2400" dirty="0"/>
              <a:t> eller </a:t>
            </a:r>
            <a:r>
              <a:rPr lang="nb-NO" sz="2400" i="1" u="sng" dirty="0"/>
              <a:t>til pårørende.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FD2A057-B4B1-4F88-AE87-54319993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4" t="23679" r="18707" b="9275"/>
          <a:stretch/>
        </p:blipFill>
        <p:spPr>
          <a:xfrm>
            <a:off x="5035296" y="2478144"/>
            <a:ext cx="6862802" cy="416039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00050" y="4470010"/>
            <a:ext cx="436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2000" dirty="0">
                <a:solidFill>
                  <a:srgbClr val="000000"/>
                </a:solidFill>
                <a:latin typeface="Calibri" panose="020F0502020204030204" pitchFamily="34" charset="0"/>
              </a:rPr>
              <a:t>Varslingen kan være basert på ulike typer sensorer som eksempelet her med </a:t>
            </a:r>
            <a:r>
              <a:rPr lang="nb-NO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RoomMate</a:t>
            </a:r>
            <a:endParaRPr lang="nb-NO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7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71500" y="333375"/>
            <a:ext cx="551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nb-NO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hjemmeoppfølging</a:t>
            </a:r>
            <a:endParaRPr lang="nb-NO" sz="2800" b="1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476375" y="1038225"/>
            <a:ext cx="5935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Raleway"/>
              </a:rPr>
              <a:t>Her følger pasienten selv følge opp sin egen helse.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71500" y="1728035"/>
            <a:ext cx="6353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400" dirty="0"/>
              <a:t>Pasienten tar prøver selv - etter fastsatt skjema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400" dirty="0"/>
              <a:t>Helsetjenesten ved vaktsentral/ responssenter tar imot, og følger opp data fra pasienten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400" dirty="0"/>
              <a:t>Dataene blir sendt og vurdert </a:t>
            </a:r>
            <a:r>
              <a:rPr lang="nb-NO" sz="2400" u="sng" dirty="0"/>
              <a:t>ofte nok</a:t>
            </a:r>
            <a:r>
              <a:rPr lang="nb-NO" sz="2400" dirty="0"/>
              <a:t> til å sette i gang tiltak før pasientenes helsetilstand blir akutt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400" dirty="0"/>
              <a:t>Datainnsendingen medfører at pasienten som regel </a:t>
            </a:r>
            <a:r>
              <a:rPr lang="nb-NO" sz="2400" u="sng" dirty="0"/>
              <a:t>ikke</a:t>
            </a:r>
            <a:r>
              <a:rPr lang="nb-NO" sz="2400" dirty="0"/>
              <a:t> må reise til legekontoret eller tilkalle legevakt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2400" dirty="0"/>
              <a:t>Data registreres og følges opp i journal </a:t>
            </a:r>
            <a:r>
              <a:rPr lang="nb-NO" sz="2400" u="sng" dirty="0"/>
              <a:t>som </a:t>
            </a:r>
            <a:r>
              <a:rPr lang="nb-NO" sz="2400" dirty="0"/>
              <a:t>er tilgjengelig for pasienten, kommune-helsetjenesten, fastlegen og sykehuset. 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7095E4-CC8A-43F8-A33D-6E49DCB09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87" y="333375"/>
            <a:ext cx="3802159" cy="249907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947C1A9-FAAB-46F1-A182-A3EECE14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3" y="3537297"/>
            <a:ext cx="3583063" cy="2916077"/>
          </a:xfrm>
          <a:prstGeom prst="rect">
            <a:avLst/>
          </a:prstGeom>
        </p:spPr>
      </p:pic>
      <p:sp>
        <p:nvSpPr>
          <p:cNvPr id="8" name="Pil: bøyd mot venstre 7">
            <a:extLst>
              <a:ext uri="{FF2B5EF4-FFF2-40B4-BE49-F238E27FC236}">
                <a16:creationId xmlns:a16="http://schemas.microsoft.com/office/drawing/2014/main" id="{F404FEB7-D143-47C0-8E2E-1C55F431CB3D}"/>
              </a:ext>
            </a:extLst>
          </p:cNvPr>
          <p:cNvSpPr/>
          <p:nvPr/>
        </p:nvSpPr>
        <p:spPr>
          <a:xfrm>
            <a:off x="11343830" y="2118835"/>
            <a:ext cx="434340" cy="203724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5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5">
            <a:extLst>
              <a:ext uri="{FF2B5EF4-FFF2-40B4-BE49-F238E27FC236}">
                <a16:creationId xmlns:a16="http://schemas.microsoft.com/office/drawing/2014/main" id="{B73CB41C-3062-D946-8F61-25241186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18" y="1085471"/>
            <a:ext cx="8692797" cy="532974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906438" y="491706"/>
            <a:ext cx="650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Slik omtrent fungerer </a:t>
            </a:r>
            <a:r>
              <a:rPr lang="nb-NO" sz="2800" b="1" dirty="0" err="1"/>
              <a:t>hjemmeoppfølging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92555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2C8EE5A-EDA2-4492-AFD2-26555386C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1034" r="22593" b="5808"/>
          <a:stretch/>
        </p:blipFill>
        <p:spPr>
          <a:xfrm>
            <a:off x="469332" y="1066800"/>
            <a:ext cx="6515670" cy="532228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23901" y="342900"/>
            <a:ext cx="234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Helt til slutt …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8134350" y="1323975"/>
            <a:ext cx="24098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i="1" dirty="0">
                <a:solidFill>
                  <a:srgbClr val="EF6C00"/>
                </a:solidFill>
                <a:latin typeface="Baskerville Old Face" panose="02020602080505020303" pitchFamily="18" charset="0"/>
              </a:rPr>
              <a:t>Lev</a:t>
            </a:r>
          </a:p>
          <a:p>
            <a:endParaRPr lang="nb-NO" sz="5400" b="1" i="1" dirty="0">
              <a:solidFill>
                <a:srgbClr val="EF6C00"/>
              </a:solidFill>
              <a:latin typeface="Baskerville Old Face" panose="02020602080505020303" pitchFamily="18" charset="0"/>
            </a:endParaRPr>
          </a:p>
          <a:p>
            <a:r>
              <a:rPr lang="nb-NO" sz="5400" b="1" i="1" dirty="0">
                <a:solidFill>
                  <a:srgbClr val="EF6C00"/>
                </a:solidFill>
                <a:latin typeface="Baskerville Old Face" panose="02020602080505020303" pitchFamily="18" charset="0"/>
              </a:rPr>
              <a:t>Hele</a:t>
            </a:r>
          </a:p>
          <a:p>
            <a:endParaRPr lang="nb-NO" sz="5400" b="1" i="1" dirty="0">
              <a:solidFill>
                <a:srgbClr val="EF6C00"/>
              </a:solidFill>
              <a:latin typeface="Baskerville Old Face" panose="02020602080505020303" pitchFamily="18" charset="0"/>
            </a:endParaRPr>
          </a:p>
          <a:p>
            <a:r>
              <a:rPr lang="nb-NO" sz="5400" b="1" i="1" dirty="0">
                <a:solidFill>
                  <a:srgbClr val="EF6C00"/>
                </a:solidFill>
                <a:latin typeface="Baskerville Old Face" panose="02020602080505020303" pitchFamily="18" charset="0"/>
              </a:rPr>
              <a:t>Livet!</a:t>
            </a:r>
            <a:endParaRPr 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661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37548" y="92436"/>
            <a:ext cx="114731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/>
            <a:r>
              <a:rPr lang="en-US" sz="4000" dirty="0" err="1"/>
              <a:t>Hva</a:t>
            </a:r>
            <a:r>
              <a:rPr lang="en-US" sz="4000" dirty="0"/>
              <a:t> </a:t>
            </a:r>
            <a:r>
              <a:rPr lang="en-US" sz="4000" dirty="0" err="1"/>
              <a:t>skal</a:t>
            </a:r>
            <a:r>
              <a:rPr lang="en-US" sz="4000" dirty="0"/>
              <a:t> </a:t>
            </a:r>
            <a:r>
              <a:rPr lang="en-US" sz="4000" dirty="0" err="1"/>
              <a:t>til</a:t>
            </a:r>
            <a:r>
              <a:rPr lang="en-US" sz="4000" dirty="0"/>
              <a:t> for å </a:t>
            </a:r>
            <a:r>
              <a:rPr lang="en-US" sz="4000" dirty="0" err="1"/>
              <a:t>forberede</a:t>
            </a:r>
            <a:r>
              <a:rPr lang="en-US" sz="4000" dirty="0"/>
              <a:t> </a:t>
            </a:r>
            <a:r>
              <a:rPr lang="en-US" sz="4000" dirty="0" err="1"/>
              <a:t>seg</a:t>
            </a:r>
            <a:r>
              <a:rPr lang="en-US" sz="4000" dirty="0"/>
              <a:t> </a:t>
            </a:r>
            <a:r>
              <a:rPr lang="en-US" sz="4000" dirty="0" err="1"/>
              <a:t>til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god </a:t>
            </a:r>
            <a:r>
              <a:rPr lang="en-US" sz="4000" dirty="0" err="1"/>
              <a:t>alderdom</a:t>
            </a:r>
            <a:r>
              <a:rPr lang="en-US" sz="4000" dirty="0"/>
              <a:t>:</a:t>
            </a:r>
          </a:p>
          <a:p>
            <a:pPr marL="571500" indent="-571500"/>
            <a:endParaRPr lang="en-US" sz="3600" dirty="0"/>
          </a:p>
          <a:p>
            <a:pPr marL="571500" indent="-571500"/>
            <a:r>
              <a:rPr lang="en-US" sz="3600" dirty="0" err="1"/>
              <a:t>Fortsett</a:t>
            </a: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å </a:t>
            </a:r>
            <a:r>
              <a:rPr lang="en-US" sz="3600" dirty="0" err="1"/>
              <a:t>være</a:t>
            </a:r>
            <a:r>
              <a:rPr lang="en-US" sz="3600" dirty="0"/>
              <a:t> </a:t>
            </a:r>
            <a:r>
              <a:rPr lang="en-US" sz="3600" dirty="0" err="1"/>
              <a:t>aktiv</a:t>
            </a:r>
            <a:r>
              <a:rPr lang="en-US" sz="3600" dirty="0"/>
              <a:t> </a:t>
            </a:r>
            <a:r>
              <a:rPr lang="en-US" sz="4000" dirty="0"/>
              <a:t>– </a:t>
            </a:r>
            <a:r>
              <a:rPr lang="en-US" sz="2800" dirty="0" err="1"/>
              <a:t>gå</a:t>
            </a:r>
            <a:r>
              <a:rPr lang="en-US" sz="2800" dirty="0"/>
              <a:t> tur </a:t>
            </a:r>
            <a:r>
              <a:rPr lang="en-US" sz="3600" dirty="0"/>
              <a:t>– </a:t>
            </a:r>
            <a:r>
              <a:rPr lang="en-US" sz="2800" dirty="0" err="1"/>
              <a:t>bli</a:t>
            </a:r>
            <a:r>
              <a:rPr lang="en-US" sz="2800" dirty="0"/>
              <a:t> med </a:t>
            </a:r>
            <a:r>
              <a:rPr lang="en-US" sz="2800" dirty="0" err="1"/>
              <a:t>på</a:t>
            </a:r>
            <a:r>
              <a:rPr lang="en-US" sz="2800" dirty="0"/>
              <a:t> et </a:t>
            </a:r>
            <a:r>
              <a:rPr lang="en-US" sz="2800" dirty="0" err="1"/>
              <a:t>trimtilbud</a:t>
            </a:r>
            <a:r>
              <a:rPr lang="en-US" sz="2800" dirty="0"/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å </a:t>
            </a:r>
            <a:r>
              <a:rPr lang="en-US" sz="3600" dirty="0" err="1"/>
              <a:t>holde</a:t>
            </a:r>
            <a:r>
              <a:rPr lang="en-US" sz="3600" dirty="0"/>
              <a:t> </a:t>
            </a:r>
            <a:r>
              <a:rPr lang="en-US" sz="3600" dirty="0" err="1"/>
              <a:t>hodet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form </a:t>
            </a:r>
            <a:r>
              <a:rPr lang="en-US" sz="4000" dirty="0"/>
              <a:t>- </a:t>
            </a:r>
            <a:r>
              <a:rPr lang="en-US" sz="2800" dirty="0"/>
              <a:t>hold </a:t>
            </a:r>
            <a:r>
              <a:rPr lang="en-US" sz="2800" dirty="0" err="1"/>
              <a:t>deg</a:t>
            </a:r>
            <a:r>
              <a:rPr lang="en-US" sz="2800" dirty="0"/>
              <a:t> </a:t>
            </a:r>
            <a:r>
              <a:rPr lang="en-US" sz="2800" dirty="0" err="1"/>
              <a:t>oppdatert</a:t>
            </a:r>
            <a:r>
              <a:rPr lang="en-US" sz="2800" dirty="0"/>
              <a:t> – </a:t>
            </a:r>
            <a:r>
              <a:rPr lang="en-US" sz="2800" dirty="0" err="1"/>
              <a:t>lær</a:t>
            </a:r>
            <a:r>
              <a:rPr lang="en-US" sz="2800" dirty="0"/>
              <a:t> </a:t>
            </a:r>
            <a:r>
              <a:rPr lang="en-US" sz="2800" dirty="0" err="1"/>
              <a:t>noe</a:t>
            </a:r>
            <a:r>
              <a:rPr lang="en-US" sz="2800" dirty="0"/>
              <a:t> </a:t>
            </a:r>
            <a:r>
              <a:rPr lang="en-US" sz="2800" dirty="0" err="1"/>
              <a:t>nytt</a:t>
            </a: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å </a:t>
            </a:r>
            <a:r>
              <a:rPr lang="en-US" sz="3600" dirty="0" err="1"/>
              <a:t>være</a:t>
            </a:r>
            <a:r>
              <a:rPr lang="en-US" sz="3600" dirty="0"/>
              <a:t> </a:t>
            </a:r>
            <a:r>
              <a:rPr lang="en-US" sz="3600" dirty="0" err="1"/>
              <a:t>sosial</a:t>
            </a:r>
            <a:r>
              <a:rPr lang="en-US" sz="3600" dirty="0"/>
              <a:t> </a:t>
            </a:r>
            <a:r>
              <a:rPr lang="en-US" sz="4000" dirty="0"/>
              <a:t>- </a:t>
            </a:r>
            <a:r>
              <a:rPr lang="en-US" sz="2800" dirty="0"/>
              <a:t>hold </a:t>
            </a:r>
            <a:r>
              <a:rPr lang="en-US" sz="2800" dirty="0" err="1"/>
              <a:t>kontakt</a:t>
            </a:r>
            <a:r>
              <a:rPr lang="en-US" sz="2800" dirty="0"/>
              <a:t> med </a:t>
            </a:r>
            <a:r>
              <a:rPr lang="en-US" sz="2800" dirty="0" err="1"/>
              <a:t>familie</a:t>
            </a:r>
            <a:r>
              <a:rPr lang="en-US" sz="2800" dirty="0"/>
              <a:t>, </a:t>
            </a:r>
            <a:r>
              <a:rPr lang="en-US" sz="2800" dirty="0" err="1"/>
              <a:t>venner</a:t>
            </a:r>
            <a:r>
              <a:rPr lang="en-US" sz="2800" dirty="0"/>
              <a:t>, </a:t>
            </a:r>
            <a:r>
              <a:rPr lang="en-US" sz="2800" dirty="0" err="1"/>
              <a:t>andre</a:t>
            </a:r>
            <a:r>
              <a:rPr lang="en-US" sz="2800" dirty="0"/>
              <a:t> </a:t>
            </a:r>
            <a:r>
              <a:rPr lang="en-US" sz="2800" dirty="0" err="1"/>
              <a:t>eldre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å </a:t>
            </a:r>
            <a:r>
              <a:rPr lang="en-US" sz="3600" dirty="0" err="1"/>
              <a:t>engasjere</a:t>
            </a:r>
            <a:r>
              <a:rPr lang="en-US" sz="3600" dirty="0"/>
              <a:t> </a:t>
            </a:r>
            <a:r>
              <a:rPr lang="en-US" sz="3600" dirty="0" err="1"/>
              <a:t>deg</a:t>
            </a:r>
            <a:r>
              <a:rPr lang="en-US" sz="4000" dirty="0"/>
              <a:t> </a:t>
            </a:r>
            <a:r>
              <a:rPr lang="en-US" sz="3200" dirty="0"/>
              <a:t>– </a:t>
            </a:r>
            <a:r>
              <a:rPr lang="en-US" sz="2800" dirty="0" err="1"/>
              <a:t>kanskje</a:t>
            </a:r>
            <a:r>
              <a:rPr lang="en-US" sz="2800" dirty="0"/>
              <a:t> </a:t>
            </a:r>
            <a:r>
              <a:rPr lang="en-US" sz="2800" dirty="0" err="1"/>
              <a:t>som</a:t>
            </a:r>
            <a:r>
              <a:rPr lang="en-US" sz="2800" dirty="0"/>
              <a:t> </a:t>
            </a:r>
            <a:r>
              <a:rPr lang="en-US" sz="2800" dirty="0" err="1"/>
              <a:t>frivillig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/>
              <a:t>å </a:t>
            </a:r>
            <a:r>
              <a:rPr lang="en-US" sz="3600" dirty="0" err="1"/>
              <a:t>bruke</a:t>
            </a:r>
            <a:r>
              <a:rPr lang="en-US" sz="3600" dirty="0"/>
              <a:t> </a:t>
            </a:r>
            <a:r>
              <a:rPr lang="en-US" sz="3600" dirty="0" err="1"/>
              <a:t>teknologien</a:t>
            </a:r>
            <a:r>
              <a:rPr lang="en-US" sz="3600" dirty="0"/>
              <a:t> </a:t>
            </a:r>
            <a:r>
              <a:rPr lang="en-US" sz="3600" dirty="0" err="1"/>
              <a:t>som</a:t>
            </a:r>
            <a:r>
              <a:rPr lang="en-US" sz="3600" dirty="0"/>
              <a:t> </a:t>
            </a:r>
            <a:r>
              <a:rPr lang="en-US" sz="3600" dirty="0" err="1"/>
              <a:t>gjør</a:t>
            </a:r>
            <a:r>
              <a:rPr lang="en-US" sz="3600" dirty="0"/>
              <a:t> </a:t>
            </a:r>
            <a:r>
              <a:rPr lang="en-US" sz="3600" dirty="0" err="1"/>
              <a:t>det</a:t>
            </a:r>
            <a:r>
              <a:rPr lang="en-US" sz="3600" dirty="0"/>
              <a:t> </a:t>
            </a:r>
            <a:r>
              <a:rPr lang="en-US" sz="3600" dirty="0" err="1"/>
              <a:t>langt</a:t>
            </a:r>
            <a:r>
              <a:rPr lang="en-US" sz="3600" dirty="0"/>
              <a:t> </a:t>
            </a:r>
            <a:r>
              <a:rPr lang="en-US" sz="3600" dirty="0" err="1"/>
              <a:t>lettere</a:t>
            </a:r>
            <a:r>
              <a:rPr lang="en-US" sz="3600" dirty="0"/>
              <a:t> </a:t>
            </a:r>
            <a:r>
              <a:rPr lang="en-US" sz="3600" dirty="0" err="1"/>
              <a:t>nå</a:t>
            </a:r>
            <a:r>
              <a:rPr lang="en-US" sz="3600" dirty="0"/>
              <a:t> </a:t>
            </a:r>
            <a:r>
              <a:rPr lang="en-US" sz="3600" dirty="0" err="1"/>
              <a:t>enn</a:t>
            </a:r>
            <a:r>
              <a:rPr lang="en-US" sz="3600" dirty="0"/>
              <a:t> </a:t>
            </a:r>
            <a:r>
              <a:rPr lang="en-US" sz="3600" dirty="0" err="1"/>
              <a:t>før</a:t>
            </a:r>
            <a:r>
              <a:rPr lang="en-US" sz="3600" dirty="0"/>
              <a:t>.</a:t>
            </a:r>
            <a:endParaRPr lang="en-US" sz="4000" dirty="0"/>
          </a:p>
          <a:p>
            <a:pPr marL="571500" indent="-571500"/>
            <a:r>
              <a:rPr lang="en-US" sz="3200" dirty="0"/>
              <a:t> </a:t>
            </a:r>
          </a:p>
          <a:p>
            <a:pPr marL="571500" indent="-571500"/>
            <a:r>
              <a:rPr lang="en-US" sz="4000" dirty="0" err="1"/>
              <a:t>Sørg</a:t>
            </a:r>
            <a:r>
              <a:rPr lang="en-US" sz="4000" dirty="0"/>
              <a:t> for at du </a:t>
            </a:r>
            <a:r>
              <a:rPr lang="en-US" sz="4000" dirty="0" err="1"/>
              <a:t>trives</a:t>
            </a:r>
            <a:r>
              <a:rPr lang="en-US" sz="4000" dirty="0"/>
              <a:t>!</a:t>
            </a:r>
          </a:p>
          <a:p>
            <a:pPr lvl="1" algn="r"/>
            <a:r>
              <a:rPr lang="en-US" sz="4000" dirty="0"/>
              <a:t>….</a:t>
            </a:r>
            <a:r>
              <a:rPr lang="en-US" sz="4000" dirty="0" err="1"/>
              <a:t>og</a:t>
            </a:r>
            <a:r>
              <a:rPr lang="en-US" sz="4000" dirty="0"/>
              <a:t> </a:t>
            </a:r>
            <a:r>
              <a:rPr lang="en-US" sz="4000" dirty="0" err="1"/>
              <a:t>ikke</a:t>
            </a:r>
            <a:r>
              <a:rPr lang="en-US" sz="4000" dirty="0"/>
              <a:t> </a:t>
            </a:r>
            <a:r>
              <a:rPr lang="en-US" sz="4000" dirty="0" err="1"/>
              <a:t>minst</a:t>
            </a:r>
            <a:r>
              <a:rPr lang="en-US" sz="4000" dirty="0"/>
              <a:t>, </a:t>
            </a:r>
            <a:r>
              <a:rPr lang="en-US" sz="4000" dirty="0" err="1"/>
              <a:t>begynn</a:t>
            </a:r>
            <a:r>
              <a:rPr lang="en-US" sz="4000" dirty="0"/>
              <a:t> med alt </a:t>
            </a:r>
            <a:r>
              <a:rPr lang="en-US" sz="4000" dirty="0" err="1"/>
              <a:t>dette</a:t>
            </a:r>
            <a:r>
              <a:rPr lang="en-US" sz="4000" dirty="0"/>
              <a:t> NÅ!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46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63286" y="216091"/>
            <a:ext cx="11025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Hjelp til å holde kroppen i aktivitet i Drammen kommune</a:t>
            </a:r>
            <a:endParaRPr lang="nb-NO" sz="2800" dirty="0"/>
          </a:p>
          <a:p>
            <a:pPr lvl="3"/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9" y="971852"/>
            <a:ext cx="5216286" cy="91974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8"/>
          <a:stretch/>
        </p:blipFill>
        <p:spPr>
          <a:xfrm>
            <a:off x="10004141" y="804672"/>
            <a:ext cx="1703492" cy="256870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78" y="1969618"/>
            <a:ext cx="5015724" cy="110582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53385" y="3075447"/>
            <a:ext cx="6044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+ en rekke treningssentre med gruppetilbud og </a:t>
            </a:r>
          </a:p>
          <a:p>
            <a:r>
              <a:rPr lang="nb-NO" sz="2400" dirty="0"/>
              <a:t>individuelle treningsplaner tilpasset din kropp.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9" y="4363310"/>
            <a:ext cx="5413728" cy="1511589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6826695" y="5934670"/>
            <a:ext cx="4880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Tlf</a:t>
            </a:r>
            <a:r>
              <a:rPr lang="nb-NO" dirty="0"/>
              <a:t>: 409 17 047</a:t>
            </a:r>
          </a:p>
          <a:p>
            <a:r>
              <a:rPr lang="nb-NO" dirty="0">
                <a:hlinkClick r:id="rId7"/>
              </a:rPr>
              <a:t>ergofysiohenvendelser@drammen.kommune.no</a:t>
            </a:r>
            <a:endParaRPr lang="nb-NO" dirty="0"/>
          </a:p>
          <a:p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2227217" y="4688307"/>
            <a:ext cx="376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400" b="1" dirty="0"/>
              <a:t>DRAMMEN KOMMUNES </a:t>
            </a:r>
          </a:p>
          <a:p>
            <a:pPr algn="r"/>
            <a:r>
              <a:rPr lang="nb-NO" sz="2400" b="1" dirty="0"/>
              <a:t>utmerkede tilbud</a:t>
            </a:r>
          </a:p>
        </p:txBody>
      </p:sp>
    </p:spTree>
    <p:extLst>
      <p:ext uri="{BB962C8B-B14F-4D97-AF65-F5344CB8AC3E}">
        <p14:creationId xmlns:p14="http://schemas.microsoft.com/office/powerpoint/2010/main" val="293992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229529" y="366134"/>
            <a:ext cx="9848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Fortsett å gå tur i marka </a:t>
            </a:r>
          </a:p>
          <a:p>
            <a:r>
              <a:rPr lang="nb-NO" sz="2800" b="1" dirty="0"/>
              <a:t>				men sikre din egen trygghet og helse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622968" y="1477519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Fortsett å bruke flotte Drammensmarka </a:t>
            </a:r>
          </a:p>
          <a:p>
            <a:r>
              <a:rPr lang="nb-NO" dirty="0"/>
              <a:t>Ikke la deg stoppe av redsel for å falle, gå deg bort e.l. – BRUK TEKNOLOGI!</a:t>
            </a:r>
          </a:p>
        </p:txBody>
      </p:sp>
      <p:pic>
        <p:nvPicPr>
          <p:cNvPr id="4" name="Bilde 5">
            <a:extLst>
              <a:ext uri="{FF2B5EF4-FFF2-40B4-BE49-F238E27FC236}">
                <a16:creationId xmlns:a16="http://schemas.microsoft.com/office/drawing/2014/main" id="{7E8C0B4F-A4F5-4928-9232-47E576E7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030" y="2751754"/>
            <a:ext cx="1847320" cy="261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Hjelp 113-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34" y="3716251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slagappen.no/wp-content/uploads/2018/05/logo-slagappen-1-300x15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640440"/>
            <a:ext cx="28575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3434929"/>
            <a:ext cx="3190875" cy="3001043"/>
          </a:xfrm>
          <a:prstGeom prst="rect">
            <a:avLst/>
          </a:prstGeom>
        </p:spPr>
      </p:pic>
      <p:pic>
        <p:nvPicPr>
          <p:cNvPr id="5" name="Bilde 2">
            <a:extLst>
              <a:ext uri="{FF2B5EF4-FFF2-40B4-BE49-F238E27FC236}">
                <a16:creationId xmlns:a16="http://schemas.microsoft.com/office/drawing/2014/main" id="{890CD463-62AD-4E14-B49F-5548D94D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43" y="1285128"/>
            <a:ext cx="4265836" cy="240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438150" y="5238750"/>
            <a:ext cx="15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GPS-klokke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3678260" y="5913100"/>
            <a:ext cx="264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Livreddende </a:t>
            </a:r>
            <a:r>
              <a:rPr lang="nb-NO" sz="2400" dirty="0" err="1"/>
              <a:t>apper</a:t>
            </a:r>
            <a:endParaRPr lang="nb-NO" sz="24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5389541" y="3654696"/>
            <a:ext cx="202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GPS på mobilen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943975" y="6348730"/>
            <a:ext cx="385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El-sykkel for trening og moro</a:t>
            </a:r>
          </a:p>
        </p:txBody>
      </p:sp>
    </p:spTree>
    <p:extLst>
      <p:ext uri="{BB962C8B-B14F-4D97-AF65-F5344CB8AC3E}">
        <p14:creationId xmlns:p14="http://schemas.microsoft.com/office/powerpoint/2010/main" val="6945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F67BE4E9-78BF-425E-A613-2D055D9B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672" y="1580541"/>
            <a:ext cx="8140311" cy="4457903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162550" y="1038225"/>
            <a:ext cx="676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87783" y="5088320"/>
            <a:ext cx="5629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dirty="0"/>
          </a:p>
          <a:p>
            <a:r>
              <a:rPr lang="nb-NO" sz="2400" i="1" dirty="0"/>
              <a:t>Finnes endog med muligheter for å delta i konkurranse med andre med samme utstyr</a:t>
            </a:r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83464" y="299561"/>
            <a:ext cx="9610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i="1" dirty="0"/>
              <a:t>Sykle om vinteren?</a:t>
            </a:r>
            <a:r>
              <a:rPr lang="nb-NO" i="1" dirty="0"/>
              <a:t> </a:t>
            </a:r>
          </a:p>
          <a:p>
            <a:endParaRPr lang="nb-NO" dirty="0"/>
          </a:p>
          <a:p>
            <a:r>
              <a:rPr lang="nb-NO" dirty="0"/>
              <a:t>		</a:t>
            </a:r>
            <a:r>
              <a:rPr lang="nb-NO" sz="2000" b="1" dirty="0"/>
              <a:t>Dra på (ergometer)sykkel på ‘ekte’ sykkelturer i stua di </a:t>
            </a:r>
          </a:p>
        </p:txBody>
      </p:sp>
    </p:spTree>
    <p:extLst>
      <p:ext uri="{BB962C8B-B14F-4D97-AF65-F5344CB8AC3E}">
        <p14:creationId xmlns:p14="http://schemas.microsoft.com/office/powerpoint/2010/main" val="20573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00075" y="409575"/>
            <a:ext cx="61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Hold hodet i form …. hjernetrim og dataspill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4" t="3133" r="35034" b="3761"/>
          <a:stretch/>
        </p:blipFill>
        <p:spPr>
          <a:xfrm>
            <a:off x="504825" y="1190624"/>
            <a:ext cx="1609725" cy="2838451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2276475" y="107632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Pokémon Go </a:t>
            </a:r>
            <a:r>
              <a:rPr lang="nb-NO" sz="2000" dirty="0"/>
              <a:t>finnes fortsatt!</a:t>
            </a:r>
          </a:p>
          <a:p>
            <a:r>
              <a:rPr lang="nb-NO" sz="2000" dirty="0"/>
              <a:t>Moro, sosialt og får deg ut!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77" y="318624"/>
            <a:ext cx="2696110" cy="269611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49" y="3700260"/>
            <a:ext cx="5102352" cy="2863429"/>
          </a:xfrm>
          <a:prstGeom prst="rect">
            <a:avLst/>
          </a:prstGeom>
        </p:spPr>
      </p:pic>
      <p:pic>
        <p:nvPicPr>
          <p:cNvPr id="7" name="Bilde 6" descr="Wordle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61" y="1989296"/>
            <a:ext cx="1600200" cy="171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44" y="2637701"/>
            <a:ext cx="1560711" cy="1518036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200525" y="386715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Utfordre hjernen med </a:t>
            </a:r>
            <a:r>
              <a:rPr lang="nb-NO" sz="2000" dirty="0" err="1"/>
              <a:t>Wordfeud,Wordle</a:t>
            </a:r>
            <a:r>
              <a:rPr lang="nb-NO" sz="2000" dirty="0"/>
              <a:t> e.l. 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533050" y="4359877"/>
            <a:ext cx="263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Lumosity.com</a:t>
            </a:r>
            <a:r>
              <a:rPr lang="nb-NO" dirty="0"/>
              <a:t> – morsom og krevende  hjernetrim 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282655" y="5210348"/>
            <a:ext cx="630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Mange dataspill er sosiale</a:t>
            </a:r>
            <a:r>
              <a:rPr lang="nb-NO" dirty="0"/>
              <a:t>! </a:t>
            </a:r>
          </a:p>
          <a:p>
            <a:pPr algn="r"/>
            <a:r>
              <a:rPr lang="nb-NO" dirty="0"/>
              <a:t>Hva med å få nye venner??? Kanskje over hele verden?</a:t>
            </a:r>
          </a:p>
          <a:p>
            <a:r>
              <a:rPr lang="nb-NO" i="1" dirty="0"/>
              <a:t>Sannsynligvis et viktig middel for å trekke de som føler seg isolert og ensomme ut av ensomheten ….. bare man våger å gi seg utpå!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8712680" y="3038344"/>
            <a:ext cx="301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Prøvd bowling på tv-skjermen hjemme?</a:t>
            </a:r>
          </a:p>
        </p:txBody>
      </p:sp>
    </p:spTree>
    <p:extLst>
      <p:ext uri="{BB962C8B-B14F-4D97-AF65-F5344CB8AC3E}">
        <p14:creationId xmlns:p14="http://schemas.microsoft.com/office/powerpoint/2010/main" val="705723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52475" y="390525"/>
            <a:ext cx="1042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Vedlikehold – og utvid – ditt sosiale nettverk!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FFDEDD5-C5FF-45B8-B148-CD8234D666A8}"/>
              </a:ext>
            </a:extLst>
          </p:cNvPr>
          <p:cNvSpPr txBox="1">
            <a:spLocks/>
          </p:cNvSpPr>
          <p:nvPr/>
        </p:nvSpPr>
        <p:spPr>
          <a:xfrm>
            <a:off x="447674" y="1119695"/>
            <a:ext cx="10487025" cy="1330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 du ikke data???</a:t>
            </a:r>
          </a:p>
          <a:p>
            <a:pPr algn="ctr"/>
            <a:r>
              <a:rPr lang="nb-NO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 – en datamaskin med kun én knapp!</a:t>
            </a:r>
            <a:r>
              <a:rPr lang="nb-NO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setter deg i kontakt med familie, venner osv.</a:t>
            </a:r>
            <a:endParaRPr lang="nb-NO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29396" y="2949741"/>
            <a:ext cx="59094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KOMP er koblet opp til en </a:t>
            </a:r>
            <a:r>
              <a:rPr lang="nb-NO" sz="2800" dirty="0" err="1"/>
              <a:t>app</a:t>
            </a:r>
            <a:r>
              <a:rPr lang="nb-NO" sz="2800" dirty="0"/>
              <a:t> på telefonen til dem DU vil ha kontakt med. </a:t>
            </a:r>
          </a:p>
          <a:p>
            <a:endParaRPr lang="nb-NO" sz="2800" dirty="0"/>
          </a:p>
          <a:p>
            <a:r>
              <a:rPr lang="nb-NO" sz="2800" dirty="0"/>
              <a:t>Barn, barnebarn, venner kan sende BILDER, MELDINGER og SNAKKE med bestemor eller bestefar gjennom KOMP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BDC757F-9B71-4BEF-BE01-4965B99C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4" y="2366597"/>
            <a:ext cx="4343902" cy="44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810883" y="320809"/>
            <a:ext cx="112500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Trenger du hjelp med ‘data’?</a:t>
            </a:r>
          </a:p>
          <a:p>
            <a:endParaRPr lang="nb-NO" sz="2400" dirty="0"/>
          </a:p>
          <a:p>
            <a:r>
              <a:rPr lang="nb-NO" sz="2800" b="1" dirty="0"/>
              <a:t>Seniornett</a:t>
            </a:r>
            <a:r>
              <a:rPr lang="nb-NO" sz="2000" dirty="0"/>
              <a:t> er en frivillig organisasjon som hjelper seniorer på nett. De tilbyr</a:t>
            </a:r>
          </a:p>
          <a:p>
            <a:pPr lvl="2"/>
            <a:r>
              <a:rPr lang="nb-NO" sz="2000" b="1" dirty="0"/>
              <a:t>Begynnerkurs</a:t>
            </a:r>
            <a:r>
              <a:rPr lang="nb-NO" sz="2000" dirty="0"/>
              <a:t> på PC/Mac, </a:t>
            </a:r>
            <a:r>
              <a:rPr lang="nb-NO" sz="2000" dirty="0" err="1"/>
              <a:t>iPhone</a:t>
            </a:r>
            <a:r>
              <a:rPr lang="nb-NO" sz="2000" dirty="0"/>
              <a:t>/</a:t>
            </a:r>
            <a:r>
              <a:rPr lang="nb-NO" sz="2000" dirty="0" err="1"/>
              <a:t>iPad</a:t>
            </a:r>
            <a:r>
              <a:rPr lang="nb-NO" sz="2000" dirty="0"/>
              <a:t> og </a:t>
            </a:r>
            <a:r>
              <a:rPr lang="nb-NO" sz="2000" dirty="0" err="1"/>
              <a:t>Android</a:t>
            </a:r>
            <a:r>
              <a:rPr lang="nb-NO" sz="2000" dirty="0"/>
              <a:t> smarttelefon og nettbrett </a:t>
            </a:r>
          </a:p>
          <a:p>
            <a:pPr lvl="2"/>
            <a:r>
              <a:rPr lang="nb-NO" sz="2000" b="1" dirty="0"/>
              <a:t>Temakurs</a:t>
            </a:r>
            <a:r>
              <a:rPr lang="nb-NO" sz="2000" dirty="0"/>
              <a:t> om spesielle temaer, som </a:t>
            </a:r>
            <a:r>
              <a:rPr lang="nb-NO" sz="2000" dirty="0" err="1"/>
              <a:t>Facebook</a:t>
            </a:r>
            <a:r>
              <a:rPr lang="nb-NO" sz="2000" dirty="0"/>
              <a:t>, </a:t>
            </a:r>
            <a:r>
              <a:rPr lang="nb-NO" sz="2000" dirty="0" err="1"/>
              <a:t>apper</a:t>
            </a:r>
            <a:r>
              <a:rPr lang="nb-NO" sz="2000" dirty="0"/>
              <a:t>, bildelagring e.l.</a:t>
            </a:r>
          </a:p>
          <a:p>
            <a:pPr lvl="2"/>
            <a:r>
              <a:rPr lang="nb-NO" sz="2000" b="1" dirty="0"/>
              <a:t>Datahjelp</a:t>
            </a:r>
            <a:r>
              <a:rPr lang="nb-NO" sz="2000" dirty="0"/>
              <a:t> er </a:t>
            </a:r>
            <a:r>
              <a:rPr lang="nb-NO" sz="2000" b="1" i="1" dirty="0"/>
              <a:t>en-til-en hjelp</a:t>
            </a:r>
            <a:r>
              <a:rPr lang="nb-NO" sz="2000" dirty="0"/>
              <a:t> for deg som har et helt konkret problem </a:t>
            </a:r>
          </a:p>
          <a:p>
            <a:pPr lvl="2"/>
            <a:r>
              <a:rPr lang="nb-NO" sz="2000" b="1" dirty="0"/>
              <a:t>Datahjelp på telefon </a:t>
            </a:r>
            <a:r>
              <a:rPr lang="nb-NO" sz="2000" dirty="0"/>
              <a:t>22 42 96 26 er åpen alle hverdager kl. 09-15.30.</a:t>
            </a:r>
          </a:p>
          <a:p>
            <a:r>
              <a:rPr lang="nb-NO" sz="2000" dirty="0"/>
              <a:t>Opplæringssted er som regel Drammen bibliotek.</a:t>
            </a:r>
          </a:p>
          <a:p>
            <a:r>
              <a:rPr lang="nb-NO" sz="2000" dirty="0"/>
              <a:t> </a:t>
            </a:r>
          </a:p>
          <a:p>
            <a:r>
              <a:rPr lang="nb-NO" sz="2000" dirty="0"/>
              <a:t>Mer info om Seniornett Drammen: </a:t>
            </a:r>
            <a:r>
              <a:rPr lang="nb-NO" sz="2000" u="sng" dirty="0">
                <a:hlinkClick r:id="rId3"/>
              </a:rPr>
              <a:t>seniornettdrammen@gmail.com</a:t>
            </a:r>
            <a:r>
              <a:rPr lang="nb-NO" sz="2000" u="sng" dirty="0"/>
              <a:t> </a:t>
            </a:r>
            <a:r>
              <a:rPr lang="nb-NO" sz="2000" dirty="0"/>
              <a:t>eller på telefon 973 23 420 .</a:t>
            </a:r>
          </a:p>
          <a:p>
            <a:r>
              <a:rPr lang="nb-NO" sz="2000" dirty="0"/>
              <a:t>For mer informasjon, se </a:t>
            </a:r>
            <a:r>
              <a:rPr lang="nb-NO" sz="2000" u="sng" dirty="0">
                <a:hlinkClick r:id="rId4"/>
              </a:rPr>
              <a:t>www.seniornett.no</a:t>
            </a:r>
            <a:endParaRPr lang="nb-NO" sz="2000" u="sng" dirty="0"/>
          </a:p>
          <a:p>
            <a:endParaRPr lang="nb-NO" sz="2000" dirty="0"/>
          </a:p>
          <a:p>
            <a:pPr algn="ctr"/>
            <a:br>
              <a:rPr lang="nb-NO" sz="2000" dirty="0"/>
            </a:br>
            <a:r>
              <a:rPr lang="nb-NO" sz="2000" dirty="0"/>
              <a:t>**********************</a:t>
            </a:r>
            <a:endParaRPr lang="nb-NO" dirty="0"/>
          </a:p>
          <a:p>
            <a:endParaRPr lang="nb-NO" sz="2400" dirty="0"/>
          </a:p>
          <a:p>
            <a:pPr algn="ctr"/>
            <a:r>
              <a:rPr lang="nb-NO" sz="2000" dirty="0"/>
              <a:t>Pensjonistforbundets ‘</a:t>
            </a:r>
            <a:r>
              <a:rPr lang="nb-NO" sz="2000" b="1" dirty="0"/>
              <a:t>Smarttelefonen</a:t>
            </a:r>
            <a:r>
              <a:rPr lang="nb-NO" sz="2000" dirty="0"/>
              <a:t>’ gir gratis hjelp</a:t>
            </a:r>
            <a:br>
              <a:rPr lang="nb-NO" sz="2000" dirty="0"/>
            </a:br>
            <a:r>
              <a:rPr lang="nb-NO" sz="2000" dirty="0"/>
              <a:t>22 600 700</a:t>
            </a:r>
            <a:br>
              <a:rPr lang="nb-NO" sz="2000" dirty="0"/>
            </a:br>
            <a:r>
              <a:rPr lang="nb-NO" sz="2000" dirty="0"/>
              <a:t>tirsdag, onsdag, torsdag </a:t>
            </a:r>
            <a:r>
              <a:rPr lang="nb-NO" sz="2000" dirty="0" err="1"/>
              <a:t>kl</a:t>
            </a:r>
            <a:r>
              <a:rPr lang="nb-NO" sz="2000" dirty="0"/>
              <a:t> 9 – 12</a:t>
            </a:r>
            <a:br>
              <a:rPr lang="nb-NO" sz="2000" dirty="0"/>
            </a:br>
            <a:r>
              <a:rPr lang="nb-NO" sz="2000" dirty="0"/>
              <a:t>Spørsmål om nettbrett og smarttelefon</a:t>
            </a:r>
            <a:br>
              <a:rPr lang="nb-NO" sz="2000" dirty="0"/>
            </a:br>
            <a:endParaRPr lang="nb-NO" sz="2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320809"/>
            <a:ext cx="5543458" cy="913631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6547104" y="4069080"/>
            <a:ext cx="507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Bli medlem nå, og få 2014 på kjøpet!</a:t>
            </a:r>
          </a:p>
        </p:txBody>
      </p:sp>
    </p:spTree>
    <p:extLst>
      <p:ext uri="{BB962C8B-B14F-4D97-AF65-F5344CB8AC3E}">
        <p14:creationId xmlns:p14="http://schemas.microsoft.com/office/powerpoint/2010/main" val="141272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C41B06-079F-4A21-AD4F-2A44B6204F72}"/>
              </a:ext>
            </a:extLst>
          </p:cNvPr>
          <p:cNvSpPr txBox="1">
            <a:spLocks/>
          </p:cNvSpPr>
          <p:nvPr/>
        </p:nvSpPr>
        <p:spPr>
          <a:xfrm>
            <a:off x="193935" y="259865"/>
            <a:ext cx="5063865" cy="47478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 er velferdsteknologi?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66D23-21DE-4887-83AD-318DDD09A738}"/>
              </a:ext>
            </a:extLst>
          </p:cNvPr>
          <p:cNvSpPr txBox="1">
            <a:spLocks/>
          </p:cNvSpPr>
          <p:nvPr/>
        </p:nvSpPr>
        <p:spPr>
          <a:xfrm>
            <a:off x="219075" y="1133475"/>
            <a:ext cx="4474251" cy="1859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Velferdsteknologi</a:t>
            </a:r>
            <a:r>
              <a:rPr lang="en-US" sz="3200" dirty="0"/>
              <a:t> </a:t>
            </a:r>
            <a:r>
              <a:rPr lang="en-US" sz="3200" dirty="0" err="1"/>
              <a:t>er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samlebetegnelse</a:t>
            </a:r>
            <a:r>
              <a:rPr lang="en-US" sz="3200" dirty="0"/>
              <a:t> for </a:t>
            </a:r>
            <a:r>
              <a:rPr lang="en-US" sz="3200" dirty="0" err="1"/>
              <a:t>teknologi</a:t>
            </a:r>
            <a:r>
              <a:rPr lang="en-US" sz="3200" dirty="0"/>
              <a:t> </a:t>
            </a:r>
            <a:r>
              <a:rPr lang="en-US" sz="3200" dirty="0" err="1"/>
              <a:t>som</a:t>
            </a:r>
            <a:r>
              <a:rPr lang="en-US" sz="3200" dirty="0"/>
              <a:t> </a:t>
            </a:r>
            <a:r>
              <a:rPr lang="en-US" sz="3200" dirty="0" err="1"/>
              <a:t>kan</a:t>
            </a:r>
            <a:r>
              <a:rPr lang="en-US" sz="3200" dirty="0"/>
              <a:t> </a:t>
            </a:r>
            <a:r>
              <a:rPr lang="en-US" sz="3200" dirty="0" err="1"/>
              <a:t>hjelpe</a:t>
            </a:r>
            <a:r>
              <a:rPr lang="en-US" sz="3200" dirty="0"/>
              <a:t> folk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hverdagen</a:t>
            </a:r>
            <a:r>
              <a:rPr lang="en-US" sz="3200" dirty="0"/>
              <a:t>.</a:t>
            </a:r>
            <a:endParaRPr lang="en-US" sz="2400" dirty="0"/>
          </a:p>
        </p:txBody>
      </p:sp>
      <p:sp>
        <p:nvSpPr>
          <p:cNvPr id="4" name="Plassholder for lysbildenummer 2">
            <a:extLst>
              <a:ext uri="{FF2B5EF4-FFF2-40B4-BE49-F238E27FC236}">
                <a16:creationId xmlns:a16="http://schemas.microsoft.com/office/drawing/2014/main" id="{37728A2D-C8DD-41E5-8ABC-EE06A6B65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99300" y="6299200"/>
            <a:ext cx="23114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A2B9422C-FFEC-49A3-A3DB-7012F3E30ADF}" type="slidenum">
              <a:rPr lang="en-US" altLang="nb-NO" kern="1200">
                <a:latin typeface="Raleway"/>
                <a:ea typeface="Raleway"/>
                <a:cs typeface="Raleway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altLang="nb-NO" kern="1200">
              <a:latin typeface="Raleway"/>
              <a:ea typeface="Raleway"/>
              <a:cs typeface="Raleway"/>
            </a:endParaRPr>
          </a:p>
        </p:txBody>
      </p:sp>
      <p:pic>
        <p:nvPicPr>
          <p:cNvPr id="5" name="Picture 2" descr=" ">
            <a:extLst>
              <a:ext uri="{FF2B5EF4-FFF2-40B4-BE49-F238E27FC236}">
                <a16:creationId xmlns:a16="http://schemas.microsoft.com/office/drawing/2014/main" id="{44EAFFC2-3369-43D2-8638-FF874D291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6"/>
          <a:stretch/>
        </p:blipFill>
        <p:spPr bwMode="auto">
          <a:xfrm>
            <a:off x="4754881" y="962999"/>
            <a:ext cx="1764768" cy="23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AECB72C-6758-4F8F-BF08-99A841D24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029" y="4057577"/>
            <a:ext cx="2514786" cy="251478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4D956A7-ABC6-4814-AAE3-B04F67490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13" t="9876" r="18024" b="9268"/>
          <a:stretch/>
        </p:blipFill>
        <p:spPr>
          <a:xfrm>
            <a:off x="845399" y="3999624"/>
            <a:ext cx="2058439" cy="2166902"/>
          </a:xfrm>
          <a:prstGeom prst="rect">
            <a:avLst/>
          </a:prstGeom>
        </p:spPr>
      </p:pic>
      <p:pic>
        <p:nvPicPr>
          <p:cNvPr id="9" name="Bilde 5">
            <a:extLst>
              <a:ext uri="{FF2B5EF4-FFF2-40B4-BE49-F238E27FC236}">
                <a16:creationId xmlns:a16="http://schemas.microsoft.com/office/drawing/2014/main" id="{7E8C0B4F-A4F5-4928-9232-47E576E7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7218" y="269988"/>
            <a:ext cx="11339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8F601A1-637E-48C2-9FDF-6D9C56DE5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176" y="4301370"/>
            <a:ext cx="4441873" cy="2322548"/>
          </a:xfrm>
          <a:prstGeom prst="rect">
            <a:avLst/>
          </a:prstGeom>
        </p:spPr>
      </p:pic>
      <p:pic>
        <p:nvPicPr>
          <p:cNvPr id="11" name="Bilde 4">
            <a:extLst>
              <a:ext uri="{FF2B5EF4-FFF2-40B4-BE49-F238E27FC236}">
                <a16:creationId xmlns:a16="http://schemas.microsoft.com/office/drawing/2014/main" id="{422E43E6-C773-4AA8-80F7-A81B7CF29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t="-12951"/>
          <a:stretch/>
        </p:blipFill>
        <p:spPr bwMode="auto">
          <a:xfrm>
            <a:off x="10010682" y="0"/>
            <a:ext cx="2130882" cy="21618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6" name="Picture 4" descr="Connecting Generations 2X">
            <a:extLst>
              <a:ext uri="{FF2B5EF4-FFF2-40B4-BE49-F238E27FC236}">
                <a16:creationId xmlns:a16="http://schemas.microsoft.com/office/drawing/2014/main" id="{4C0EE10A-C837-4587-B810-62AC1E57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50" y="2198946"/>
            <a:ext cx="3116432" cy="17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534759" y="3583711"/>
            <a:ext cx="21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/>
              <a:t>Støvsugerrobot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5184475" y="962999"/>
            <a:ext cx="170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/>
              <a:t>Komfyrvakt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800661" y="1593068"/>
            <a:ext cx="267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/>
              <a:t>Pulsklokke med GPS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9699684" y="0"/>
            <a:ext cx="2057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/>
              <a:t>Medisindispenser</a:t>
            </a:r>
          </a:p>
        </p:txBody>
      </p:sp>
      <p:sp>
        <p:nvSpPr>
          <p:cNvPr id="16" name="TekstSylinder 15"/>
          <p:cNvSpPr txBox="1"/>
          <p:nvPr/>
        </p:nvSpPr>
        <p:spPr>
          <a:xfrm rot="1206719">
            <a:off x="9559392" y="2605693"/>
            <a:ext cx="24600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/>
              <a:t>KOMP</a:t>
            </a:r>
            <a:r>
              <a:rPr lang="nb-NO" sz="2000" b="1" dirty="0"/>
              <a:t> </a:t>
            </a:r>
            <a:r>
              <a:rPr lang="nb-NO" dirty="0"/>
              <a:t>– data-maskinen med 1 knapp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6800661" y="6306466"/>
            <a:ext cx="505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/>
              <a:t>Godstolen som hjelper deg opp av den!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3422469" y="3685110"/>
            <a:ext cx="324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/>
              <a:t>Turvogn, handlevogn, pausevogn</a:t>
            </a:r>
          </a:p>
        </p:txBody>
      </p:sp>
    </p:spTree>
    <p:extLst>
      <p:ext uri="{BB962C8B-B14F-4D97-AF65-F5344CB8AC3E}">
        <p14:creationId xmlns:p14="http://schemas.microsoft.com/office/powerpoint/2010/main" val="89263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63455</TotalTime>
  <Words>1386</Words>
  <Application>Microsoft Macintosh PowerPoint</Application>
  <PresentationFormat>Widescreen</PresentationFormat>
  <Paragraphs>199</Paragraphs>
  <Slides>19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Baskerville Old Face</vt:lpstr>
      <vt:lpstr>Calibri</vt:lpstr>
      <vt:lpstr>Calibri Light</vt:lpstr>
      <vt:lpstr>Raleway</vt:lpstr>
      <vt:lpstr>Wingdings</vt:lpstr>
      <vt:lpstr>Office-tema</vt:lpstr>
      <vt:lpstr>En alderdom til å trives med  …..med velferdsteknologi!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Hvorfor velferdsteknologi for eldre?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Hilde Ballière</dc:creator>
  <cp:lastModifiedBy>Arve Conradsen</cp:lastModifiedBy>
  <cp:revision>148</cp:revision>
  <dcterms:created xsi:type="dcterms:W3CDTF">2021-10-02T06:32:24Z</dcterms:created>
  <dcterms:modified xsi:type="dcterms:W3CDTF">2023-09-11T04:59:56Z</dcterms:modified>
</cp:coreProperties>
</file>