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256" r:id="rId3"/>
    <p:sldId id="257" r:id="rId4"/>
    <p:sldId id="265" r:id="rId5"/>
    <p:sldId id="259" r:id="rId6"/>
    <p:sldId id="260" r:id="rId7"/>
    <p:sldId id="261" r:id="rId8"/>
    <p:sldId id="267" r:id="rId9"/>
    <p:sldId id="269" r:id="rId10"/>
    <p:sldId id="268" r:id="rId11"/>
    <p:sldId id="270" r:id="rId12"/>
    <p:sldId id="271" r:id="rId13"/>
    <p:sldId id="272" r:id="rId14"/>
    <p:sldId id="263" r:id="rId15"/>
    <p:sldId id="264"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7" d="100"/>
          <a:sy n="87" d="100"/>
        </p:scale>
        <p:origin x="49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47C00-1132-44FC-B3E4-D9B0307CEA5B}" type="datetimeFigureOut">
              <a:rPr lang="nb-NO" smtClean="0"/>
              <a:t>10.01.2024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51441-5462-4FCE-875D-E1A0D9BDA318}" type="slidenum">
              <a:rPr lang="nb-NO" smtClean="0"/>
              <a:t>‹#›</a:t>
            </a:fld>
            <a:endParaRPr lang="nb-NO"/>
          </a:p>
        </p:txBody>
      </p:sp>
    </p:spTree>
    <p:extLst>
      <p:ext uri="{BB962C8B-B14F-4D97-AF65-F5344CB8AC3E}">
        <p14:creationId xmlns:p14="http://schemas.microsoft.com/office/powerpoint/2010/main" val="142411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sz="1800">
                <a:effectLst/>
                <a:latin typeface="Arial" panose="020B0604020202020204" pitchFamily="34" charset="0"/>
                <a:ea typeface="Calibri" panose="020F0502020204030204" pitchFamily="34" charset="0"/>
                <a:cs typeface="Arial" panose="020B0604020202020204" pitchFamily="34" charset="0"/>
              </a:rPr>
              <a:t>Under koronapandemien er det publisert flere ulike former for falske nyheter relatert til pandemien. Her er et </a:t>
            </a:r>
            <a:r>
              <a:rPr lang="nb-NO" sz="1800" err="1">
                <a:effectLst/>
                <a:latin typeface="Arial" panose="020B0604020202020204" pitchFamily="34" charset="0"/>
                <a:ea typeface="Calibri" panose="020F0502020204030204" pitchFamily="34" charset="0"/>
                <a:cs typeface="Arial" panose="020B0604020202020204" pitchFamily="34" charset="0"/>
              </a:rPr>
              <a:t>eksempl</a:t>
            </a:r>
            <a:r>
              <a:rPr lang="nb-NO" sz="1800">
                <a:effectLst/>
                <a:latin typeface="Arial" panose="020B0604020202020204" pitchFamily="34" charset="0"/>
                <a:ea typeface="Calibri" panose="020F0502020204030204" pitchFamily="34" charset="0"/>
                <a:cs typeface="Arial" panose="020B0604020202020204" pitchFamily="34" charset="0"/>
              </a:rPr>
              <a:t> på at falske nyheter også kan være livsfarlig.  I Iran ble det for eksempel spredd en falsk nyhet om at metanol kan rense fordøyelsessystemet for koronaviruset. Det førte til at hundrevis av iranere drakk sprit med det giftige stoffet metanol. Nærmere 300 døde og 1000 ble syke etter dette falske rådet. </a:t>
            </a:r>
            <a:endParaRPr lang="nb-NO" sz="1800">
              <a:effectLst/>
              <a:latin typeface="Calibri" panose="020F0502020204030204" pitchFamily="34" charset="0"/>
              <a:ea typeface="Calibri" panose="020F0502020204030204" pitchFamily="34" charset="0"/>
              <a:cs typeface="Arial" panose="020B0604020202020204" pitchFamily="34" charset="0"/>
            </a:endParaRPr>
          </a:p>
          <a:p>
            <a:endParaRPr lang="nb-NO"/>
          </a:p>
        </p:txBody>
      </p:sp>
    </p:spTree>
    <p:extLst>
      <p:ext uri="{BB962C8B-B14F-4D97-AF65-F5344CB8AC3E}">
        <p14:creationId xmlns:p14="http://schemas.microsoft.com/office/powerpoint/2010/main" val="112454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381000" y="685800"/>
            <a:ext cx="6096000" cy="3429000"/>
          </a:xfrm>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rPr lang="nb-NO" sz="1800">
                <a:solidFill>
                  <a:srgbClr val="111111"/>
                </a:solidFill>
                <a:effectLst/>
                <a:latin typeface="Arial" panose="020B0604020202020204" pitchFamily="34" charset="0"/>
                <a:ea typeface="Times New Roman" panose="02020603050405020304" pitchFamily="18" charset="0"/>
              </a:rPr>
              <a:t>Med jevne mellomrom dukker det opp falske saker fra ukjente nettsider, og dette er ofte saker som sprer seg raskt i sosiale medier. </a:t>
            </a:r>
          </a:p>
          <a:p>
            <a:r>
              <a:rPr lang="nb-NO" sz="1800">
                <a:solidFill>
                  <a:srgbClr val="111111"/>
                </a:solidFill>
                <a:effectLst/>
                <a:latin typeface="Arial" panose="020B0604020202020204" pitchFamily="34" charset="0"/>
                <a:ea typeface="Times New Roman" panose="02020603050405020304" pitchFamily="18" charset="0"/>
              </a:rPr>
              <a:t>Et eksempel er en falsk nyhetssak om at det var innført bøter for å gå med utenlandske flagg i 17. mai tog.</a:t>
            </a:r>
            <a:r>
              <a:rPr lang="nb-NO" sz="1800" baseline="30000">
                <a:solidFill>
                  <a:srgbClr val="111111"/>
                </a:solidFill>
                <a:effectLst/>
                <a:latin typeface="Arial" panose="020B0604020202020204" pitchFamily="34" charset="0"/>
                <a:ea typeface="Times New Roman" panose="02020603050405020304" pitchFamily="18" charset="0"/>
              </a:rPr>
              <a:t> </a:t>
            </a:r>
          </a:p>
          <a:p>
            <a:r>
              <a:rPr lang="nb-NO" sz="1800">
                <a:solidFill>
                  <a:srgbClr val="111111"/>
                </a:solidFill>
                <a:effectLst/>
                <a:latin typeface="Arial" panose="020B0604020202020204" pitchFamily="34" charset="0"/>
                <a:ea typeface="Times New Roman" panose="02020603050405020304" pitchFamily="18" charset="0"/>
              </a:rPr>
              <a:t>Dette var en av de mest delte artiklene i sosiale medier i Norge i 2018. Saken ble spredt fra nettsiden Dagmagasinet.com, og vekket stor oppmerksomhet både i Norge og internasjonalt. </a:t>
            </a:r>
          </a:p>
          <a:p>
            <a:endParaRPr lang="nb-NO" sz="1800">
              <a:solidFill>
                <a:srgbClr val="111111"/>
              </a:solidFill>
              <a:effectLst/>
              <a:latin typeface="Arial" panose="020B0604020202020204" pitchFamily="34" charset="0"/>
              <a:ea typeface="Times New Roman" panose="02020603050405020304" pitchFamily="18" charset="0"/>
            </a:endParaRPr>
          </a:p>
          <a:p>
            <a:pPr marL="0" marR="0" lvl="0" indent="0" defTabSz="457200" eaLnBrk="1" fontAlgn="auto" latinLnBrk="0" hangingPunct="1">
              <a:lnSpc>
                <a:spcPct val="117999"/>
              </a:lnSpc>
              <a:spcBef>
                <a:spcPts val="0"/>
              </a:spcBef>
              <a:spcAft>
                <a:spcPts val="0"/>
              </a:spcAft>
              <a:buClrTx/>
              <a:buSzTx/>
              <a:buFontTx/>
              <a:buNone/>
              <a:tabLst/>
              <a:defRPr/>
            </a:pPr>
            <a:r>
              <a:rPr lang="nb-NO" sz="1800">
                <a:solidFill>
                  <a:srgbClr val="111111"/>
                </a:solidFill>
                <a:effectLst/>
                <a:latin typeface="Arial" panose="020B0604020202020204" pitchFamily="34" charset="0"/>
                <a:ea typeface="Times New Roman" panose="02020603050405020304" pitchFamily="18" charset="0"/>
              </a:rPr>
              <a:t>Nettsiden eksisterer ikke i dag og var en del av et nettverk av nettsider som spredte falske nyheter for å tjene penger. Saken ble blant annet delt videre i Facebook-gruppene «Vi som ønsker Sylvi Listhaug som statsminister i Norge, «Fedrelandet viktigst» og «Vi som støtter Sylvi Listhaug». </a:t>
            </a:r>
            <a:endParaRPr lang="nb-NO" sz="1800"/>
          </a:p>
          <a:p>
            <a:endParaRPr lang="nb-NO" sz="1800">
              <a:solidFill>
                <a:srgbClr val="111111"/>
              </a:solidFill>
              <a:effectLst/>
              <a:latin typeface="Arial" panose="020B0604020202020204" pitchFamily="34" charset="0"/>
              <a:ea typeface="Times New Roman" panose="02020603050405020304" pitchFamily="18" charset="0"/>
            </a:endParaRPr>
          </a:p>
          <a:p>
            <a:r>
              <a:rPr lang="nb-NO" sz="1800">
                <a:solidFill>
                  <a:srgbClr val="111111"/>
                </a:solidFill>
                <a:effectLst/>
                <a:latin typeface="Arial" panose="020B0604020202020204" pitchFamily="34" charset="0"/>
                <a:ea typeface="Times New Roman" panose="02020603050405020304" pitchFamily="18" charset="0"/>
              </a:rPr>
              <a:t>Dagmagasinet.com oppgir ikke kontaktinformasjon på nettsiden, og det står ikke hvem som har skrevet saken. Da Dagmagasinet.com ble sjekket av faktasjekkere, ble nettsiden lagt ned. </a:t>
            </a:r>
          </a:p>
        </p:txBody>
      </p:sp>
    </p:spTree>
    <p:extLst>
      <p:ext uri="{BB962C8B-B14F-4D97-AF65-F5344CB8AC3E}">
        <p14:creationId xmlns:p14="http://schemas.microsoft.com/office/powerpoint/2010/main" val="274029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sz="1800">
                <a:solidFill>
                  <a:srgbClr val="111111"/>
                </a:solidFill>
                <a:effectLst/>
                <a:latin typeface="Arial" panose="020B0604020202020204" pitchFamily="34" charset="0"/>
                <a:ea typeface="Times New Roman" panose="02020603050405020304" pitchFamily="18" charset="0"/>
              </a:rPr>
              <a:t>Mange lager falske nyheter for å tjene penger, og dette kan gjøres på ulike måter. Noen aktører prøver å få deg til å kjøpe et produkt som ikke finnes. Slike typer svindlere ber deg gjerne gi fra deg betalingsopplysninger eller overføre penger, uten at du får noe igjen for det. Et typisk eksempel er svindel med bitcoin. Mange norske kjendiser og medier er misbrukt i bitcoinsvindel, i et forsøk på å skape troverdighet rundt produktet. </a:t>
            </a:r>
          </a:p>
          <a:p>
            <a:endParaRPr lang="nb-NO" sz="1800">
              <a:solidFill>
                <a:srgbClr val="111111"/>
              </a:solidFill>
              <a:effectLst/>
              <a:latin typeface="Arial" panose="020B060402020202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nb-NO" sz="1800">
                <a:solidFill>
                  <a:srgbClr val="111111"/>
                </a:solidFill>
                <a:effectLst/>
                <a:latin typeface="Arial" panose="020B0604020202020204" pitchFamily="34" charset="0"/>
                <a:ea typeface="Times New Roman" panose="02020603050405020304" pitchFamily="18" charset="0"/>
                <a:cs typeface="Arial" panose="020B0604020202020204" pitchFamily="34" charset="0"/>
              </a:rPr>
              <a:t>Denne falske saken handlet om en kjent norsk skuespillers suksess med å investere i bitcoin. Ved første øyekast kan det virke som en sak fra Dagbladet.no. Selv om saken er usann/falsk, virker konteksten forholdsvis seriøs. Artikkelen har nyhetslignende språk og mange av de vanlige kjennetegnene på en ordinær nyhetsartikkel fra et redaktørstyrt medium. Likevel er det flere trekk ved utformingen som skiller seg fra en vanlig Dagbladet-sak: </a:t>
            </a:r>
          </a:p>
          <a:p>
            <a:pPr marL="0" marR="0" lvl="0" indent="0" defTabSz="457200" eaLnBrk="1" fontAlgn="auto" latinLnBrk="0" hangingPunct="1">
              <a:lnSpc>
                <a:spcPct val="117999"/>
              </a:lnSpc>
              <a:spcBef>
                <a:spcPts val="0"/>
              </a:spcBef>
              <a:spcAft>
                <a:spcPts val="0"/>
              </a:spcAft>
              <a:buClrTx/>
              <a:buSzTx/>
              <a:buFontTx/>
              <a:buNone/>
              <a:tabLst/>
              <a:defRPr/>
            </a:pPr>
            <a:endParaRPr lang="nb-NO" sz="1800">
              <a:solidFill>
                <a:srgbClr val="11111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nb-NO" sz="1800" u="sng">
                <a:solidFill>
                  <a:srgbClr val="111111"/>
                </a:solidFill>
                <a:effectLst/>
                <a:latin typeface="Arial" panose="020B0604020202020204" pitchFamily="34" charset="0"/>
                <a:ea typeface="Times New Roman" panose="02020603050405020304" pitchFamily="18" charset="0"/>
                <a:cs typeface="Arial" panose="020B0604020202020204" pitchFamily="34" charset="0"/>
              </a:rPr>
              <a:t>Se på venstre side:</a:t>
            </a:r>
          </a:p>
          <a:p>
            <a:pPr marL="0" marR="0" lvl="0" indent="0" defTabSz="457200" eaLnBrk="1" fontAlgn="auto" latinLnBrk="0" hangingPunct="1">
              <a:lnSpc>
                <a:spcPct val="117999"/>
              </a:lnSpc>
              <a:spcBef>
                <a:spcPts val="0"/>
              </a:spcBef>
              <a:spcAft>
                <a:spcPts val="0"/>
              </a:spcAft>
              <a:buClrTx/>
              <a:buSzTx/>
              <a:buFontTx/>
              <a:buNone/>
              <a:tabLst/>
              <a:defRPr/>
            </a:pPr>
            <a:r>
              <a:rPr lang="nb-NO" sz="1800">
                <a:solidFill>
                  <a:srgbClr val="111111"/>
                </a:solidFill>
                <a:effectLst/>
                <a:latin typeface="Arial" panose="020B0604020202020204" pitchFamily="34" charset="0"/>
                <a:ea typeface="Times New Roman" panose="02020603050405020304" pitchFamily="18" charset="0"/>
                <a:cs typeface="Arial" panose="020B0604020202020204" pitchFamily="34" charset="0"/>
              </a:rPr>
              <a:t>Øverste og nederste pil: 	Det står «</a:t>
            </a:r>
            <a:r>
              <a:rPr lang="nb-NO" sz="1800" err="1">
                <a:solidFill>
                  <a:srgbClr val="111111"/>
                </a:solidFill>
                <a:effectLst/>
                <a:latin typeface="Arial" panose="020B0604020202020204" pitchFamily="34" charset="0"/>
                <a:ea typeface="Times New Roman" panose="02020603050405020304" pitchFamily="18" charset="0"/>
                <a:cs typeface="Arial" panose="020B0604020202020204" pitchFamily="34" charset="0"/>
              </a:rPr>
              <a:t>Dalbgadet</a:t>
            </a:r>
            <a:r>
              <a:rPr lang="nb-NO" sz="1800">
                <a:solidFill>
                  <a:srgbClr val="111111"/>
                </a:solidFill>
                <a:effectLst/>
                <a:latin typeface="Arial" panose="020B0604020202020204" pitchFamily="34" charset="0"/>
                <a:ea typeface="Times New Roman" panose="02020603050405020304" pitchFamily="18" charset="0"/>
                <a:cs typeface="Arial" panose="020B0604020202020204" pitchFamily="34" charset="0"/>
              </a:rPr>
              <a:t>» som navn på nettside og under bildet. Slike omskrivninger eller skrivefeil er et vanlig tegn på at en sak er falsk, og at kilden ikke er til å stole på. </a:t>
            </a:r>
          </a:p>
          <a:p>
            <a:pPr marL="0" marR="0" lvl="0" indent="0" defTabSz="457200" eaLnBrk="1" fontAlgn="auto" latinLnBrk="0" hangingPunct="1">
              <a:lnSpc>
                <a:spcPct val="117999"/>
              </a:lnSpc>
              <a:spcBef>
                <a:spcPts val="0"/>
              </a:spcBef>
              <a:spcAft>
                <a:spcPts val="0"/>
              </a:spcAft>
              <a:buClrTx/>
              <a:buSzTx/>
              <a:buFontTx/>
              <a:buNone/>
              <a:tabLst/>
              <a:defRPr/>
            </a:pPr>
            <a:r>
              <a:rPr lang="nb-NO" sz="1800">
                <a:solidFill>
                  <a:srgbClr val="111111"/>
                </a:solidFill>
                <a:effectLst/>
                <a:latin typeface="Arial" panose="020B0604020202020204" pitchFamily="34" charset="0"/>
                <a:ea typeface="Times New Roman" panose="02020603050405020304" pitchFamily="18" charset="0"/>
                <a:cs typeface="Arial" panose="020B0604020202020204" pitchFamily="34" charset="0"/>
              </a:rPr>
              <a:t>Pil nummer to ovenfra: 	I adresselinjen øverst på nettleseren ser vi at Dagbladet ikke er avsender, men mnvvtv.com. </a:t>
            </a:r>
          </a:p>
          <a:p>
            <a:pPr marL="0" marR="0" lvl="0" indent="0" defTabSz="457200" eaLnBrk="1" fontAlgn="auto" latinLnBrk="0" hangingPunct="1">
              <a:lnSpc>
                <a:spcPct val="117999"/>
              </a:lnSpc>
              <a:spcBef>
                <a:spcPts val="0"/>
              </a:spcBef>
              <a:spcAft>
                <a:spcPts val="0"/>
              </a:spcAft>
              <a:buClrTx/>
              <a:buSzTx/>
              <a:buFontTx/>
              <a:buNone/>
              <a:tabLst/>
              <a:defRPr/>
            </a:pPr>
            <a:r>
              <a:rPr lang="nb-NO" sz="1800">
                <a:solidFill>
                  <a:srgbClr val="111111"/>
                </a:solidFill>
                <a:effectLst/>
                <a:latin typeface="Arial" panose="020B0604020202020204" pitchFamily="34" charset="0"/>
                <a:ea typeface="Times New Roman" panose="02020603050405020304" pitchFamily="18" charset="0"/>
                <a:cs typeface="Arial" panose="020B0604020202020204" pitchFamily="34" charset="0"/>
              </a:rPr>
              <a:t>Pil nummer tre ovenfra: 	Ingen journalister er kreditert i saken slik en redaktørstyrt avis som regel gjør. </a:t>
            </a:r>
          </a:p>
          <a:p>
            <a:pPr marL="0" marR="0" lvl="0" indent="0" defTabSz="457200" eaLnBrk="1" fontAlgn="auto" latinLnBrk="0" hangingPunct="1">
              <a:lnSpc>
                <a:spcPct val="117999"/>
              </a:lnSpc>
              <a:spcBef>
                <a:spcPts val="0"/>
              </a:spcBef>
              <a:spcAft>
                <a:spcPts val="0"/>
              </a:spcAft>
              <a:buClrTx/>
              <a:buSzTx/>
              <a:buFontTx/>
              <a:buNone/>
              <a:tabLst/>
              <a:defRPr/>
            </a:pPr>
            <a:endParaRPr lang="nb-NO" sz="1800">
              <a:solidFill>
                <a:srgbClr val="11111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nb-NO" sz="1800" u="sng">
                <a:solidFill>
                  <a:srgbClr val="111111"/>
                </a:solidFill>
                <a:effectLst/>
                <a:latin typeface="Arial" panose="020B0604020202020204" pitchFamily="34" charset="0"/>
                <a:ea typeface="Times New Roman" panose="02020603050405020304" pitchFamily="18" charset="0"/>
                <a:cs typeface="Arial" panose="020B0604020202020204" pitchFamily="34" charset="0"/>
              </a:rPr>
              <a:t>Se på høyre side:</a:t>
            </a:r>
          </a:p>
          <a:p>
            <a:pPr marL="0" marR="0" lvl="0" indent="0" defTabSz="457200" eaLnBrk="1" fontAlgn="auto" latinLnBrk="0" hangingPunct="1">
              <a:lnSpc>
                <a:spcPct val="117999"/>
              </a:lnSpc>
              <a:spcBef>
                <a:spcPts val="0"/>
              </a:spcBef>
              <a:spcAft>
                <a:spcPts val="0"/>
              </a:spcAft>
              <a:buClrTx/>
              <a:buSzTx/>
              <a:buFontTx/>
              <a:buNone/>
              <a:tabLst/>
              <a:defRPr/>
            </a:pPr>
            <a:r>
              <a:rPr lang="nb-NO" sz="1800">
                <a:solidFill>
                  <a:srgbClr val="111111"/>
                </a:solidFill>
                <a:effectLst/>
                <a:latin typeface="Arial" panose="020B0604020202020204" pitchFamily="34" charset="0"/>
                <a:ea typeface="Times New Roman" panose="02020603050405020304" pitchFamily="18" charset="0"/>
                <a:cs typeface="Arial" panose="020B0604020202020204" pitchFamily="34" charset="0"/>
              </a:rPr>
              <a:t>Er informasjonen troverdig? Henrik Mestad er en dyktig skuespiller, men er det sannsynlig at hans investeringer skremmer vettet av bankene?</a:t>
            </a:r>
          </a:p>
          <a:p>
            <a:pPr marL="0" marR="0" lvl="0" indent="0" defTabSz="457200" eaLnBrk="1" fontAlgn="auto" latinLnBrk="0" hangingPunct="1">
              <a:lnSpc>
                <a:spcPct val="117999"/>
              </a:lnSpc>
              <a:spcBef>
                <a:spcPts val="0"/>
              </a:spcBef>
              <a:spcAft>
                <a:spcPts val="0"/>
              </a:spcAft>
              <a:buClrTx/>
              <a:buSzTx/>
              <a:buFontTx/>
              <a:buNone/>
              <a:tabLst/>
              <a:defRPr/>
            </a:pPr>
            <a:endParaRPr lang="nb-NO" sz="1800">
              <a:solidFill>
                <a:srgbClr val="11111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nb-NO" sz="1800">
                <a:solidFill>
                  <a:srgbClr val="111111"/>
                </a:solidFill>
                <a:effectLst/>
                <a:latin typeface="Arial" panose="020B0604020202020204" pitchFamily="34" charset="0"/>
                <a:ea typeface="Times New Roman" panose="02020603050405020304" pitchFamily="18" charset="0"/>
                <a:cs typeface="Arial" panose="020B0604020202020204" pitchFamily="34" charset="0"/>
              </a:rPr>
              <a:t>For den som er ekstra oppmerksom, ser vi at skrifttypen er noe annerledes enn den Dagbladet bruker. Avsendere av slike saker prøver å få det til å se ut som om saken er publisert i kjente medier som Dagbladet, NRK, Aftenposten eller VG. Saken presenterer gjerne en kjendis som deler sin historie om at han eller hun har blitt rik ved å investere i bitcoin eller annen såkalt kryptovaluta. Svindlerne bruker ofte bilder av kjendisen fra kjente TV-programmer, som </a:t>
            </a:r>
            <a:r>
              <a:rPr lang="nb-NO" sz="1800" i="1">
                <a:solidFill>
                  <a:srgbClr val="111111"/>
                </a:solidFill>
                <a:effectLst/>
                <a:latin typeface="Arial" panose="020B0604020202020204" pitchFamily="34" charset="0"/>
                <a:ea typeface="Times New Roman" panose="02020603050405020304" pitchFamily="18" charset="0"/>
                <a:cs typeface="Arial" panose="020B0604020202020204" pitchFamily="34" charset="0"/>
              </a:rPr>
              <a:t>Lindmo</a:t>
            </a:r>
            <a:r>
              <a:rPr lang="nb-NO" sz="1800">
                <a:solidFill>
                  <a:srgbClr val="111111"/>
                </a:solidFill>
                <a:effectLst/>
                <a:latin typeface="Arial" panose="020B0604020202020204" pitchFamily="34" charset="0"/>
                <a:ea typeface="Times New Roman" panose="02020603050405020304" pitchFamily="18" charset="0"/>
                <a:cs typeface="Arial" panose="020B0604020202020204" pitchFamily="34" charset="0"/>
              </a:rPr>
              <a:t>, </a:t>
            </a:r>
            <a:r>
              <a:rPr lang="nb-NO" sz="1800" i="1">
                <a:solidFill>
                  <a:srgbClr val="111111"/>
                </a:solidFill>
                <a:effectLst/>
                <a:latin typeface="Arial" panose="020B0604020202020204" pitchFamily="34" charset="0"/>
                <a:ea typeface="Times New Roman" panose="02020603050405020304" pitchFamily="18" charset="0"/>
                <a:cs typeface="Arial" panose="020B0604020202020204" pitchFamily="34" charset="0"/>
              </a:rPr>
              <a:t>Skavlan</a:t>
            </a:r>
            <a:r>
              <a:rPr lang="nb-NO" sz="1800">
                <a:solidFill>
                  <a:srgbClr val="111111"/>
                </a:solidFill>
                <a:effectLst/>
                <a:latin typeface="Arial" panose="020B0604020202020204" pitchFamily="34" charset="0"/>
                <a:ea typeface="Times New Roman" panose="02020603050405020304" pitchFamily="18" charset="0"/>
                <a:cs typeface="Arial" panose="020B0604020202020204" pitchFamily="34" charset="0"/>
              </a:rPr>
              <a:t> eller </a:t>
            </a:r>
            <a:r>
              <a:rPr lang="nb-NO" sz="1800" i="1">
                <a:solidFill>
                  <a:srgbClr val="111111"/>
                </a:solidFill>
                <a:effectLst/>
                <a:latin typeface="Arial" panose="020B0604020202020204" pitchFamily="34" charset="0"/>
                <a:ea typeface="Times New Roman" panose="02020603050405020304" pitchFamily="18" charset="0"/>
                <a:cs typeface="Arial" panose="020B0604020202020204" pitchFamily="34" charset="0"/>
              </a:rPr>
              <a:t>God morgen Norge</a:t>
            </a:r>
            <a:r>
              <a:rPr lang="nb-NO" sz="1800">
                <a:solidFill>
                  <a:srgbClr val="111111"/>
                </a:solidFill>
                <a:effectLst/>
                <a:latin typeface="Arial" panose="020B0604020202020204" pitchFamily="34" charset="0"/>
                <a:ea typeface="Times New Roman" panose="02020603050405020304" pitchFamily="18" charset="0"/>
                <a:cs typeface="Arial" panose="020B0604020202020204" pitchFamily="34" charset="0"/>
              </a:rPr>
              <a:t>. Alle lenker i sakene fører deg til sider der du får tilbud om å bli med på investeringen. </a:t>
            </a:r>
            <a:endParaRPr lang="nb-NO" sz="1800">
              <a:effectLst/>
              <a:latin typeface="Calibri" panose="020F0502020204030204" pitchFamily="34" charset="0"/>
              <a:ea typeface="Calibri" panose="020F0502020204030204" pitchFamily="34" charset="0"/>
              <a:cs typeface="Arial" panose="020B060402020202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endParaRPr lang="nb-NO" sz="1800">
              <a:effectLst/>
              <a:latin typeface="Calibri" panose="020F0502020204030204" pitchFamily="34" charset="0"/>
              <a:ea typeface="Calibri" panose="020F0502020204030204" pitchFamily="34" charset="0"/>
              <a:cs typeface="Arial" panose="020B0604020202020204" pitchFamily="34" charset="0"/>
            </a:endParaRPr>
          </a:p>
          <a:p>
            <a:endParaRPr lang="nb-NO"/>
          </a:p>
        </p:txBody>
      </p:sp>
    </p:spTree>
    <p:extLst>
      <p:ext uri="{BB962C8B-B14F-4D97-AF65-F5344CB8AC3E}">
        <p14:creationId xmlns:p14="http://schemas.microsoft.com/office/powerpoint/2010/main" val="320273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b-NO" sz="1800">
                <a:solidFill>
                  <a:srgbClr val="000000"/>
                </a:solidFill>
                <a:effectLst/>
                <a:latin typeface="Arial" panose="020B0604020202020204" pitchFamily="34" charset="0"/>
                <a:ea typeface="Calibri" panose="020F0502020204030204" pitchFamily="34" charset="0"/>
              </a:rPr>
              <a:t>Selv det vi ser med egne øyne, kan vi ikke alltid stole på. Noen har kanskje sett en manipulert video hvor Barack Obama snakker om farene ved falsk informasjon, men hvor videoen er manipulert</a:t>
            </a:r>
            <a:r>
              <a:rPr lang="nb-NO" sz="1400"/>
              <a:t>, eller en video der NRK-journalisten </a:t>
            </a:r>
            <a:r>
              <a:rPr lang="nb-NO" sz="1400" err="1"/>
              <a:t>Yama</a:t>
            </a:r>
            <a:r>
              <a:rPr lang="nb-NO" sz="1400"/>
              <a:t> </a:t>
            </a:r>
            <a:r>
              <a:rPr lang="nb-NO" sz="1400" err="1"/>
              <a:t>Wolasmal</a:t>
            </a:r>
            <a:r>
              <a:rPr lang="nb-NO" sz="1400"/>
              <a:t> «snakker» samisk og mandarin. Begge videoene ser ekte ut, men er falske. </a:t>
            </a:r>
            <a:endParaRPr lang="nb-NO" sz="1800">
              <a:solidFill>
                <a:srgbClr val="000000"/>
              </a:solidFill>
              <a:effectLst/>
              <a:latin typeface="Arial" panose="020B0604020202020204" pitchFamily="34" charset="0"/>
              <a:ea typeface="Calibri" panose="020F050202020403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endParaRPr lang="nb-NO" sz="1800">
              <a:solidFill>
                <a:srgbClr val="000000"/>
              </a:solidFill>
              <a:effectLst/>
              <a:latin typeface="Arial" panose="020B0604020202020204" pitchFamily="34" charset="0"/>
              <a:ea typeface="Calibri" panose="020F050202020403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nb-NO" sz="1800">
                <a:solidFill>
                  <a:srgbClr val="000000"/>
                </a:solidFill>
                <a:effectLst/>
                <a:latin typeface="Arial" panose="020B0604020202020204" pitchFamily="34" charset="0"/>
                <a:ea typeface="Calibri" panose="020F0502020204030204" pitchFamily="34" charset="0"/>
              </a:rPr>
              <a:t>Deepfakes er et begrep som brukes om manipulerte videoer. I deepfakes brukes </a:t>
            </a:r>
            <a:r>
              <a:rPr lang="nb-NO" sz="1800" err="1">
                <a:solidFill>
                  <a:srgbClr val="000000"/>
                </a:solidFill>
                <a:effectLst/>
                <a:latin typeface="Arial" panose="020B0604020202020204" pitchFamily="34" charset="0"/>
                <a:ea typeface="Calibri" panose="020F0502020204030204" pitchFamily="34" charset="0"/>
              </a:rPr>
              <a:t>maskinlæring</a:t>
            </a:r>
            <a:r>
              <a:rPr lang="nb-NO" sz="1800">
                <a:solidFill>
                  <a:srgbClr val="000000"/>
                </a:solidFill>
                <a:effectLst/>
                <a:latin typeface="Arial" panose="020B0604020202020204" pitchFamily="34" charset="0"/>
                <a:ea typeface="Calibri" panose="020F0502020204030204" pitchFamily="34" charset="0"/>
              </a:rPr>
              <a:t> og kunstig intelligens for å endre videoer og lydinnhold. Stemmer og ansikter tilhører tilsynelatende ekte mennesker, men er manipulert. Slik kan det fremstilles som de uttrykker helt andre budskap enn de i virkeligheten har gjort. Det er enkelt å forfalske bilder og videoer, og vanskelig å avsløre deepfakes.</a:t>
            </a:r>
          </a:p>
          <a:p>
            <a:pPr marL="0" marR="0" lvl="0" indent="0" defTabSz="457200" eaLnBrk="1" fontAlgn="auto" latinLnBrk="0" hangingPunct="1">
              <a:lnSpc>
                <a:spcPct val="117999"/>
              </a:lnSpc>
              <a:spcBef>
                <a:spcPts val="0"/>
              </a:spcBef>
              <a:spcAft>
                <a:spcPts val="0"/>
              </a:spcAft>
              <a:buClrTx/>
              <a:buSzTx/>
              <a:buFontTx/>
              <a:buNone/>
              <a:tabLst/>
              <a:defRPr/>
            </a:pPr>
            <a:endParaRPr lang="nb-NO" sz="1800">
              <a:solidFill>
                <a:srgbClr val="000000"/>
              </a:solidFill>
              <a:effectLst/>
              <a:latin typeface="Arial" panose="020B0604020202020204" pitchFamily="34" charset="0"/>
              <a:ea typeface="Calibri" panose="020F050202020403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nb-NO" sz="1800">
                <a:solidFill>
                  <a:srgbClr val="000000"/>
                </a:solidFill>
                <a:effectLst/>
                <a:latin typeface="Arial" panose="020B0604020202020204" pitchFamily="34" charset="0"/>
                <a:ea typeface="Calibri" panose="020F0502020204030204" pitchFamily="34" charset="0"/>
              </a:rPr>
              <a:t>Derfor må vi være ekstra kritiske til det vi ser, og vurdere om vi kan stole på informasjonskilden.</a:t>
            </a:r>
            <a:endParaRPr lang="nb-NO"/>
          </a:p>
        </p:txBody>
      </p:sp>
    </p:spTree>
    <p:extLst>
      <p:ext uri="{BB962C8B-B14F-4D97-AF65-F5344CB8AC3E}">
        <p14:creationId xmlns:p14="http://schemas.microsoft.com/office/powerpoint/2010/main" val="96402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a:t>Det kan være flere årsaker til at falske nyheter blir produsert. Her er noen: </a:t>
            </a:r>
          </a:p>
          <a:p>
            <a:endParaRPr lang="nb-NO"/>
          </a:p>
          <a:p>
            <a:r>
              <a:rPr lang="nb-NO" b="1"/>
              <a:t>Reklameinntekter: </a:t>
            </a:r>
            <a:r>
              <a:rPr lang="nb-NO"/>
              <a:t>Falske nyheter får ofte mange klikk på nettet, noe som gir reklameinntekter når leserne ser reklamen på nettsiden der den falske nyheten er publisert. </a:t>
            </a:r>
          </a:p>
          <a:p>
            <a:r>
              <a:rPr lang="nb-NO" b="1"/>
              <a:t>Svindel:</a:t>
            </a:r>
            <a:r>
              <a:rPr lang="nb-NO"/>
              <a:t> Økonomisk svindel gjennom falske nyheter har vist seg å være effektivt. For eksempel er mange norske kjendiser misbrukt i bitcoinsvindel, der artiklene utgir seg for å komme fra kjente medier som for eksempel Dagbladet. Sakene spres i sosiale medier som Facebook og Twitter, og skal lure deg til å oppgi nok opplysninger til at svindlerne kan tappe bankkontoen din. </a:t>
            </a:r>
          </a:p>
          <a:p>
            <a:r>
              <a:rPr lang="nb-NO" b="1"/>
              <a:t>Påvirkning: </a:t>
            </a:r>
            <a:r>
              <a:rPr lang="nb-NO" sz="2400"/>
              <a:t>Falske nyheter skaper ofte sterke følelser, og sprer seg raskt i digitale kanaler. Dermed kan noe som ikke er sant, feste seg som en sannhet, og falsk informasjon kan påvirke oss når vi inntar standpunkter eller gjør egne valg.</a:t>
            </a:r>
          </a:p>
          <a:p>
            <a:r>
              <a:rPr lang="nb-NO" b="1"/>
              <a:t>Skape mistillit: </a:t>
            </a:r>
            <a:r>
              <a:rPr lang="nb-NO"/>
              <a:t>Noen kan ha interesse av å skape mistillit for eksempel mellom ulike parter ved å fremme påstander som ikke er sanne.</a:t>
            </a:r>
          </a:p>
          <a:p>
            <a:r>
              <a:rPr lang="nb-NO" b="1"/>
              <a:t>Valgmanipulasjon</a:t>
            </a:r>
            <a:r>
              <a:rPr lang="nb-NO"/>
              <a:t>: Falske nyheter er brukt aktivt i flere valgkamper, hvor det amerikanske valget i 2016 og Brexit er mest kjent. Det er godt dokumentert at både vestlige selskaper og utenlandske aktører har påvirket demokratiske valg. </a:t>
            </a:r>
          </a:p>
          <a:p>
            <a:endParaRPr lang="nb-NO"/>
          </a:p>
          <a:p>
            <a:endParaRPr lang="nb-NO"/>
          </a:p>
        </p:txBody>
      </p:sp>
    </p:spTree>
    <p:extLst>
      <p:ext uri="{BB962C8B-B14F-4D97-AF65-F5344CB8AC3E}">
        <p14:creationId xmlns:p14="http://schemas.microsoft.com/office/powerpoint/2010/main" val="4003687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a:lnSpc>
                <a:spcPct val="107000"/>
              </a:lnSpc>
              <a:spcAft>
                <a:spcPts val="800"/>
              </a:spcAft>
            </a:pPr>
            <a:r>
              <a:rPr lang="nb-NO" sz="1800">
                <a:effectLst/>
                <a:latin typeface="Arial" panose="020B0604020202020204" pitchFamily="34" charset="0"/>
                <a:ea typeface="Calibri" panose="020F0502020204030204" pitchFamily="34" charset="0"/>
                <a:cs typeface="Arial" panose="020B0604020202020204" pitchFamily="34" charset="0"/>
              </a:rPr>
              <a:t>Alle trenger kunnskap om digitale kilder og å kjenne til metoder som kan brukes for å avgjøre om informasjonen vi eksponeres for, er sann eller usann. Vi bør ha en kritisk tilnærming til både innholdet og kilden som publiserer det. </a:t>
            </a:r>
            <a:r>
              <a:rPr lang="nb-NO" sz="1800">
                <a:solidFill>
                  <a:srgbClr val="000000"/>
                </a:solidFill>
                <a:effectLst/>
                <a:latin typeface="Arial" panose="020B0604020202020204" pitchFamily="34" charset="0"/>
                <a:ea typeface="Calibri" panose="020F0502020204030204" pitchFamily="34" charset="0"/>
                <a:cs typeface="Arial" panose="020B0604020202020204" pitchFamily="34" charset="0"/>
              </a:rPr>
              <a:t>Mye kan oppdages ved å se på tekniske detaljer som for eksempel feltet med nettadressen. Samtidig kan det være lurt å sjekke hva andre nettsteder sier om den aktuelle kilden, og om flere medier har publisert den samme nyheten. </a:t>
            </a:r>
          </a:p>
          <a:p>
            <a:pPr>
              <a:lnSpc>
                <a:spcPct val="107000"/>
              </a:lnSpc>
              <a:spcAft>
                <a:spcPts val="800"/>
              </a:spcAft>
            </a:pPr>
            <a:endParaRPr lang="nb-NO" sz="18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a:effectLst/>
                <a:latin typeface="Arial" panose="020B0604020202020204" pitchFamily="34" charset="0"/>
                <a:ea typeface="Calibri" panose="020F0502020204030204" pitchFamily="34" charset="0"/>
                <a:cs typeface="Arial" panose="020B0604020202020204" pitchFamily="34" charset="0"/>
              </a:rPr>
              <a:t>Medietilsynet har i flere omganger kjørt en informasjonskampanje for å bidra til mer kunnskap og bevissthet rundt desinformasjon falske nyheter. Den siste kampanjen er et samarbeid mellom Medietilsynet, Landslaget for lokalaviser, Faktisk.no og Direktoratet for samfunnssikkerhet og beredskap og er ett av flere tiltak i regjeringens handlingsplan for å hindre uønsket påvirkning ved stortingsvalget 2021. </a:t>
            </a:r>
            <a:endParaRPr lang="nb-NO"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nb-NO"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a:solidFill>
                  <a:srgbClr val="000000"/>
                </a:solidFill>
                <a:effectLst/>
                <a:latin typeface="Arial" panose="020B0604020202020204" pitchFamily="34" charset="0"/>
                <a:ea typeface="Calibri" panose="020F0502020204030204" pitchFamily="34" charset="0"/>
                <a:cs typeface="Arial" panose="020B0604020202020204" pitchFamily="34" charset="0"/>
              </a:rPr>
              <a:t>Her er seks konkrete tips til hva du kan se etter eller gjøre dersom du lurer på om en sak er falsk: </a:t>
            </a:r>
          </a:p>
          <a:p>
            <a:pPr>
              <a:lnSpc>
                <a:spcPct val="107000"/>
              </a:lnSpc>
              <a:spcAft>
                <a:spcPts val="800"/>
              </a:spcAft>
            </a:pPr>
            <a:endParaRPr lang="nb-NO"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nb-NO" sz="1800" b="1">
                <a:ea typeface="Arial" panose="020B0604020202020204" pitchFamily="34" charset="0"/>
                <a:cs typeface="Times New Roman" panose="02020603050405020304" pitchFamily="18" charset="0"/>
              </a:rPr>
              <a:t>1. Vekker saken sterke følelser?</a:t>
            </a:r>
            <a:r>
              <a:rPr lang="nb-NO" sz="1800">
                <a:ea typeface="Arial" panose="020B0604020202020204" pitchFamily="34" charset="0"/>
                <a:cs typeface="Times New Roman" panose="02020603050405020304" pitchFamily="18" charset="0"/>
              </a:rPr>
              <a:t> Falske nyheter spiller ofte på engasjement og følelser. </a:t>
            </a:r>
            <a:r>
              <a:rPr lang="nb-NO" sz="1800">
                <a:ea typeface="Arial" panose="020B0604020202020204" pitchFamily="34" charset="0"/>
              </a:rPr>
              <a:t>Du bør være derfor være ekstra oppmerksom på denne type saker, og sjekke med flere kilder før du selv kommenterer og deler videre.</a:t>
            </a:r>
            <a:br>
              <a:rPr lang="nb-NO" sz="1800">
                <a:ea typeface="Arial" panose="020B0604020202020204" pitchFamily="34" charset="0"/>
              </a:rPr>
            </a:br>
            <a:endParaRPr lang="nb-NO" sz="1800">
              <a:ea typeface="Arial" panose="020B060402020202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nb-NO" sz="1800" b="1">
                <a:ea typeface="+mn-lt"/>
                <a:cs typeface="+mn-lt"/>
              </a:rPr>
              <a:t>2. Virker saken for utrolig? </a:t>
            </a:r>
            <a:r>
              <a:rPr lang="nb-NO" sz="1800">
                <a:ea typeface="+mn-lt"/>
                <a:cs typeface="+mn-lt"/>
              </a:rPr>
              <a:t>Vær skeptisk til fengende eller utrolige overskrifter. Det er et virkemiddel som ofte brukes i falske nyheter, for å få oss til å klikke på – og engasjere oss i saken.</a:t>
            </a:r>
          </a:p>
          <a:p>
            <a:pPr marL="342900" marR="0" lvl="0" indent="-342900" defTabSz="457200" eaLnBrk="1" fontAlgn="auto" latinLnBrk="0" hangingPunct="1">
              <a:lnSpc>
                <a:spcPct val="117999"/>
              </a:lnSpc>
              <a:spcBef>
                <a:spcPts val="0"/>
              </a:spcBef>
              <a:spcAft>
                <a:spcPts val="0"/>
              </a:spcAft>
              <a:buClrTx/>
              <a:buSzTx/>
              <a:buFontTx/>
              <a:buAutoNum type="arabicPeriod"/>
              <a:tabLst/>
              <a:defRPr/>
            </a:pPr>
            <a:endParaRPr lang="nb-NO" sz="1800">
              <a:cs typeface="Arial" panose="020B0604020202020204"/>
            </a:endParaRPr>
          </a:p>
          <a:p>
            <a:pPr marL="0" marR="0" lvl="0" indent="0" defTabSz="457200" eaLnBrk="1" fontAlgn="auto" latinLnBrk="0" hangingPunct="1">
              <a:lnSpc>
                <a:spcPct val="107000"/>
              </a:lnSpc>
              <a:spcBef>
                <a:spcPts val="0"/>
              </a:spcBef>
              <a:spcAft>
                <a:spcPts val="1600"/>
              </a:spcAft>
              <a:buClrTx/>
              <a:buSzTx/>
              <a:buFontTx/>
              <a:buNone/>
              <a:tabLst/>
              <a:defRPr/>
            </a:pPr>
            <a:r>
              <a:rPr lang="nb-NO" sz="1800" b="1">
                <a:cs typeface="Arial"/>
              </a:rPr>
              <a:t>3. Tror du på bildet?</a:t>
            </a:r>
            <a:r>
              <a:rPr lang="nb-NO" sz="1800">
                <a:cs typeface="Arial"/>
              </a:rPr>
              <a:t> Et bilde kan også lyve. Dersom du er i tvil om bildet er ekte eller har tilknytning til saken det brukes i sammenheng med, gjør et bildesøk.  (Det er en lenke til en artikkel om hvordan et bildesøk gjøres i magasinet). </a:t>
            </a:r>
          </a:p>
          <a:p>
            <a:pPr marL="0" marR="0" lvl="0" indent="0" defTabSz="457200" eaLnBrk="1" fontAlgn="auto" latinLnBrk="0" hangingPunct="1">
              <a:lnSpc>
                <a:spcPct val="107000"/>
              </a:lnSpc>
              <a:spcBef>
                <a:spcPts val="0"/>
              </a:spcBef>
              <a:spcAft>
                <a:spcPts val="1600"/>
              </a:spcAft>
              <a:buClrTx/>
              <a:buSzTx/>
              <a:buFontTx/>
              <a:buNone/>
              <a:tabLst/>
              <a:defRPr/>
            </a:pPr>
            <a:endParaRPr lang="nb-NO" sz="1800" b="1">
              <a:cs typeface="Arial"/>
            </a:endParaRPr>
          </a:p>
          <a:p>
            <a:pPr marL="0" marR="0" lvl="0" indent="0" defTabSz="457200" eaLnBrk="1" fontAlgn="auto" latinLnBrk="0" hangingPunct="1">
              <a:lnSpc>
                <a:spcPct val="117999"/>
              </a:lnSpc>
              <a:spcBef>
                <a:spcPts val="0"/>
              </a:spcBef>
              <a:spcAft>
                <a:spcPts val="0"/>
              </a:spcAft>
              <a:buClrTx/>
              <a:buSzTx/>
              <a:buFontTx/>
              <a:buNone/>
              <a:tabLst/>
              <a:defRPr/>
            </a:pPr>
            <a:r>
              <a:rPr lang="nb-NO" sz="1800" b="1">
                <a:ea typeface="Arial" panose="020B0604020202020204" pitchFamily="34" charset="0"/>
                <a:cs typeface="Times New Roman" panose="02020603050405020304" pitchFamily="18" charset="0"/>
              </a:rPr>
              <a:t>4. </a:t>
            </a:r>
            <a:r>
              <a:rPr lang="nb-NO" sz="1800" b="1">
                <a:cs typeface="Arial"/>
              </a:rPr>
              <a:t>Prøver saken å påvirke deg? </a:t>
            </a:r>
            <a:r>
              <a:rPr lang="nb-NO" sz="1800">
                <a:cs typeface="Arial"/>
              </a:rPr>
              <a:t>Du bør være kritisk hvis bare én part uttaler seg i en sak. Sterke politiske budskap eller ekstreme påstander, bør du undersøke nærmere.</a:t>
            </a:r>
          </a:p>
          <a:p>
            <a:pPr marL="0" marR="0" lvl="0" indent="0" defTabSz="457200" eaLnBrk="1" fontAlgn="auto" latinLnBrk="0" hangingPunct="1">
              <a:lnSpc>
                <a:spcPct val="117999"/>
              </a:lnSpc>
              <a:spcBef>
                <a:spcPts val="0"/>
              </a:spcBef>
              <a:spcAft>
                <a:spcPts val="0"/>
              </a:spcAft>
              <a:buClrTx/>
              <a:buSzTx/>
              <a:buFontTx/>
              <a:buNone/>
              <a:tabLst/>
              <a:defRPr/>
            </a:pPr>
            <a:endParaRPr lang="nb-NO" sz="1800" b="1">
              <a:ea typeface="Arial" panose="020B0604020202020204" pitchFamily="34" charset="0"/>
              <a:cs typeface="Times New Roman" panose="02020603050405020304" pitchFamily="18" charset="0"/>
            </a:endParaRPr>
          </a:p>
          <a:p>
            <a:pPr marL="0" marR="0" lvl="0" indent="0" defTabSz="457200" eaLnBrk="1" fontAlgn="auto" latinLnBrk="0" hangingPunct="1">
              <a:lnSpc>
                <a:spcPct val="117999"/>
              </a:lnSpc>
              <a:spcBef>
                <a:spcPts val="0"/>
              </a:spcBef>
              <a:spcAft>
                <a:spcPts val="0"/>
              </a:spcAft>
              <a:buClrTx/>
              <a:buSzTx/>
              <a:buFontTx/>
              <a:buNone/>
              <a:tabLst/>
              <a:defRPr/>
            </a:pPr>
            <a:r>
              <a:rPr lang="nb-NO" sz="1800" b="1">
                <a:cs typeface="Arial"/>
              </a:rPr>
              <a:t>5. Finner du saken andre steder?</a:t>
            </a:r>
            <a:r>
              <a:rPr lang="nb-NO" sz="1800">
                <a:cs typeface="Arial"/>
              </a:rPr>
              <a:t> Hvis ingen andre medier rapporterer om det samme, kan det bety at saken er falsk.</a:t>
            </a:r>
          </a:p>
          <a:p>
            <a:pPr marL="0" marR="0" lvl="0" indent="0" defTabSz="457200" eaLnBrk="1" fontAlgn="auto" latinLnBrk="0" hangingPunct="1">
              <a:lnSpc>
                <a:spcPct val="117999"/>
              </a:lnSpc>
              <a:spcBef>
                <a:spcPts val="0"/>
              </a:spcBef>
              <a:spcAft>
                <a:spcPts val="0"/>
              </a:spcAft>
              <a:buClrTx/>
              <a:buSzTx/>
              <a:buFontTx/>
              <a:buNone/>
              <a:tabLst/>
              <a:defRPr/>
            </a:pPr>
            <a:endParaRPr lang="nb-NO" sz="1800">
              <a:cs typeface="Arial"/>
            </a:endParaRPr>
          </a:p>
          <a:p>
            <a:pPr marL="0" marR="0" lvl="0" indent="0" defTabSz="457200" eaLnBrk="1" fontAlgn="auto" latinLnBrk="0" hangingPunct="1">
              <a:lnSpc>
                <a:spcPct val="117999"/>
              </a:lnSpc>
              <a:spcBef>
                <a:spcPts val="0"/>
              </a:spcBef>
              <a:spcAft>
                <a:spcPts val="0"/>
              </a:spcAft>
              <a:buClrTx/>
              <a:buSzTx/>
              <a:buFontTx/>
              <a:buNone/>
              <a:tabLst/>
              <a:defRPr/>
            </a:pPr>
            <a:r>
              <a:rPr lang="nb-NO" sz="1800" b="1">
                <a:cs typeface="Arial"/>
              </a:rPr>
              <a:t>6. </a:t>
            </a:r>
            <a:r>
              <a:rPr lang="nb-NO" sz="1800" b="1">
                <a:ea typeface="+mn-lt"/>
                <a:cs typeface="+mn-lt"/>
              </a:rPr>
              <a:t>Hvem står bak saken? </a:t>
            </a:r>
            <a:r>
              <a:rPr lang="nb-NO" sz="1800">
                <a:ea typeface="+mn-lt"/>
                <a:cs typeface="+mn-lt"/>
              </a:rPr>
              <a:t>Undersøk adresselinjen til nettstedet. Sjekk avsender og hva andre sier om kilden. </a:t>
            </a:r>
          </a:p>
          <a:p>
            <a:endParaRPr lang="nb-NO"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C98A622E-5A23-4B90-AC40-EB5090AC90C5}" type="slidenum">
              <a:rPr lang="nb-NO" smtClean="0"/>
              <a:t>13</a:t>
            </a:fld>
            <a:endParaRPr lang="nb-NO"/>
          </a:p>
        </p:txBody>
      </p:sp>
    </p:spTree>
    <p:extLst>
      <p:ext uri="{BB962C8B-B14F-4D97-AF65-F5344CB8AC3E}">
        <p14:creationId xmlns:p14="http://schemas.microsoft.com/office/powerpoint/2010/main" val="142626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1AC7BD71-1C15-4413-A369-88EC8A950369}" type="datetimeFigureOut">
              <a:rPr lang="nb-NO" smtClean="0"/>
              <a:t>10.01.2024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38E03DF-E192-4508-B0C8-DE4673E88EC3}" type="slidenum">
              <a:rPr lang="nb-NO" smtClean="0"/>
              <a:t>‹#›</a:t>
            </a:fld>
            <a:endParaRPr lang="nb-NO"/>
          </a:p>
        </p:txBody>
      </p:sp>
    </p:spTree>
    <p:extLst>
      <p:ext uri="{BB962C8B-B14F-4D97-AF65-F5344CB8AC3E}">
        <p14:creationId xmlns:p14="http://schemas.microsoft.com/office/powerpoint/2010/main" val="78657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AC7BD71-1C15-4413-A369-88EC8A950369}" type="datetimeFigureOut">
              <a:rPr lang="nb-NO" smtClean="0"/>
              <a:t>10.01.2024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38E03DF-E192-4508-B0C8-DE4673E88EC3}" type="slidenum">
              <a:rPr lang="nb-NO" smtClean="0"/>
              <a:t>‹#›</a:t>
            </a:fld>
            <a:endParaRPr lang="nb-NO"/>
          </a:p>
        </p:txBody>
      </p:sp>
    </p:spTree>
    <p:extLst>
      <p:ext uri="{BB962C8B-B14F-4D97-AF65-F5344CB8AC3E}">
        <p14:creationId xmlns:p14="http://schemas.microsoft.com/office/powerpoint/2010/main" val="340237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AC7BD71-1C15-4413-A369-88EC8A950369}" type="datetimeFigureOut">
              <a:rPr lang="nb-NO" smtClean="0"/>
              <a:t>10.01.2024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38E03DF-E192-4508-B0C8-DE4673E88EC3}" type="slidenum">
              <a:rPr lang="nb-NO" smtClean="0"/>
              <a:t>‹#›</a:t>
            </a:fld>
            <a:endParaRPr lang="nb-NO"/>
          </a:p>
        </p:txBody>
      </p:sp>
    </p:spTree>
    <p:extLst>
      <p:ext uri="{BB962C8B-B14F-4D97-AF65-F5344CB8AC3E}">
        <p14:creationId xmlns:p14="http://schemas.microsoft.com/office/powerpoint/2010/main" val="41300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tel, innho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C321E22C-446A-4BB6-AE85-450B5375FC3D}"/>
              </a:ext>
            </a:extLst>
          </p:cNvPr>
          <p:cNvSpPr>
            <a:spLocks noGrp="1"/>
          </p:cNvSpPr>
          <p:nvPr>
            <p:ph type="title"/>
          </p:nvPr>
        </p:nvSpPr>
        <p:spPr>
          <a:xfrm>
            <a:off x="838200" y="438711"/>
            <a:ext cx="10451127" cy="892552"/>
          </a:xfrm>
        </p:spPr>
        <p:txBody>
          <a:bodyPr/>
          <a:lstStyle/>
          <a:p>
            <a:r>
              <a:rPr lang="nb-NO"/>
              <a:t>Klikk for å redigere tittelstil</a:t>
            </a:r>
          </a:p>
        </p:txBody>
      </p:sp>
      <p:sp>
        <p:nvSpPr>
          <p:cNvPr id="3" name="Plassholder for innhold 2">
            <a:extLst>
              <a:ext uri="{FF2B5EF4-FFF2-40B4-BE49-F238E27FC236}">
                <a16:creationId xmlns="" xmlns:a16="http://schemas.microsoft.com/office/drawing/2014/main" id="{199AA680-C1BA-409B-8E14-C59DB4E639A8}"/>
              </a:ext>
            </a:extLst>
          </p:cNvPr>
          <p:cNvSpPr>
            <a:spLocks noGrp="1"/>
          </p:cNvSpPr>
          <p:nvPr>
            <p:ph idx="1"/>
          </p:nvPr>
        </p:nvSpPr>
        <p:spPr>
          <a:xfrm>
            <a:off x="838200" y="1331264"/>
            <a:ext cx="10451123" cy="4594027"/>
          </a:xfrm>
        </p:spPr>
        <p:txBody>
          <a:bodyPr/>
          <a:lstStyle>
            <a:lvl1pPr marL="342900" indent="-342900">
              <a:spcBef>
                <a:spcPts val="2000"/>
              </a:spcBef>
              <a:buFont typeface="Arial" panose="020B0604020202020204" pitchFamily="34" charset="0"/>
              <a:buChar char="•"/>
              <a:defRPr b="0"/>
            </a:lvl1pPr>
            <a:lvl2pPr marL="342900" indent="-342900">
              <a:spcBef>
                <a:spcPts val="2000"/>
              </a:spcBef>
              <a:buFont typeface="Arial" panose="020B0604020202020204" pitchFamily="34" charset="0"/>
              <a:buChar char="•"/>
              <a:defRPr/>
            </a:lvl2pPr>
          </a:lstStyle>
          <a:p>
            <a:pPr lvl="0"/>
            <a:r>
              <a:rPr lang="nb-NO"/>
              <a:t>Klikk for å redigere tekststiler i malen</a:t>
            </a:r>
          </a:p>
          <a:p>
            <a:pPr lvl="1"/>
            <a:r>
              <a:rPr lang="nb-NO"/>
              <a:t>Andre nivå</a:t>
            </a:r>
          </a:p>
          <a:p>
            <a:pPr lvl="2"/>
            <a:r>
              <a:rPr lang="nb-NO"/>
              <a:t>Tredje nivå</a:t>
            </a:r>
          </a:p>
        </p:txBody>
      </p:sp>
      <p:sp>
        <p:nvSpPr>
          <p:cNvPr id="4" name="Plassholder for dato 3">
            <a:extLst>
              <a:ext uri="{FF2B5EF4-FFF2-40B4-BE49-F238E27FC236}">
                <a16:creationId xmlns="" xmlns:a16="http://schemas.microsoft.com/office/drawing/2014/main" id="{81FEE1BA-F2BE-43E3-ADC0-44E6527CE463}"/>
              </a:ext>
            </a:extLst>
          </p:cNvPr>
          <p:cNvSpPr>
            <a:spLocks noGrp="1"/>
          </p:cNvSpPr>
          <p:nvPr>
            <p:ph type="dt" sz="half" idx="10"/>
          </p:nvPr>
        </p:nvSpPr>
        <p:spPr/>
        <p:txBody>
          <a:bodyPr/>
          <a:lstStyle/>
          <a:p>
            <a:fld id="{983CC83E-742D-41DD-9AEE-DB7E8264668A}" type="datetimeFigureOut">
              <a:rPr lang="nb-NO" smtClean="0"/>
              <a:t>10.01.2024</a:t>
            </a:fld>
            <a:endParaRPr lang="nb-NO"/>
          </a:p>
        </p:txBody>
      </p:sp>
      <p:sp>
        <p:nvSpPr>
          <p:cNvPr id="5" name="Plassholder for bunntekst 4">
            <a:extLst>
              <a:ext uri="{FF2B5EF4-FFF2-40B4-BE49-F238E27FC236}">
                <a16:creationId xmlns="" xmlns:a16="http://schemas.microsoft.com/office/drawing/2014/main" id="{18F703FD-3A21-4F69-B71A-D7BE56AED68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B8ABEE81-5387-4F88-B7CA-CA73F0E8FF6D}"/>
              </a:ext>
            </a:extLst>
          </p:cNvPr>
          <p:cNvSpPr>
            <a:spLocks noGrp="1"/>
          </p:cNvSpPr>
          <p:nvPr>
            <p:ph type="sldNum" sz="quarter" idx="12"/>
          </p:nvPr>
        </p:nvSpPr>
        <p:spPr/>
        <p:txBody>
          <a:bodyPr/>
          <a:lstStyle/>
          <a:p>
            <a:fld id="{86CB4B4D-7CA3-9044-876B-883B54F8677D}" type="slidenum">
              <a:rPr lang="nb-NO" smtClean="0"/>
              <a:t>‹#›</a:t>
            </a:fld>
            <a:endParaRPr lang="nb-NO"/>
          </a:p>
        </p:txBody>
      </p:sp>
    </p:spTree>
    <p:extLst>
      <p:ext uri="{BB962C8B-B14F-4D97-AF65-F5344CB8AC3E}">
        <p14:creationId xmlns:p14="http://schemas.microsoft.com/office/powerpoint/2010/main" val="341599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42" name="Lysbilde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7838822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Mellomside (hvit og oransje)">
    <p:spTree>
      <p:nvGrpSpPr>
        <p:cNvPr id="1" name=""/>
        <p:cNvGrpSpPr/>
        <p:nvPr/>
      </p:nvGrpSpPr>
      <p:grpSpPr>
        <a:xfrm>
          <a:off x="0" y="0"/>
          <a:ext cx="0" cy="0"/>
          <a:chOff x="0" y="0"/>
          <a:chExt cx="0" cy="0"/>
        </a:xfrm>
      </p:grpSpPr>
      <p:sp>
        <p:nvSpPr>
          <p:cNvPr id="7" name="Rektangel 6">
            <a:extLst>
              <a:ext uri="{FF2B5EF4-FFF2-40B4-BE49-F238E27FC236}">
                <a16:creationId xmlns="" xmlns:a16="http://schemas.microsoft.com/office/drawing/2014/main" id="{6F23B658-2DE6-404A-A399-DD2FD8CB9860}"/>
              </a:ext>
            </a:extLst>
          </p:cNvPr>
          <p:cNvSpPr/>
          <p:nvPr/>
        </p:nvSpPr>
        <p:spPr>
          <a:xfrm>
            <a:off x="10408266" y="-1"/>
            <a:ext cx="1783737" cy="6858000"/>
          </a:xfrm>
          <a:prstGeom prst="rect">
            <a:avLst/>
          </a:prstGeom>
          <a:solidFill>
            <a:srgbClr val="FE5C2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nb-NO"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Plassholder for tekst 7">
            <a:extLst>
              <a:ext uri="{FF2B5EF4-FFF2-40B4-BE49-F238E27FC236}">
                <a16:creationId xmlns="" xmlns:a16="http://schemas.microsoft.com/office/drawing/2014/main" id="{25B3ECDF-6473-4F89-B083-A822095C8DFB}"/>
              </a:ext>
            </a:extLst>
          </p:cNvPr>
          <p:cNvSpPr>
            <a:spLocks noGrp="1"/>
          </p:cNvSpPr>
          <p:nvPr>
            <p:ph type="body" sz="quarter" idx="10"/>
          </p:nvPr>
        </p:nvSpPr>
        <p:spPr>
          <a:xfrm>
            <a:off x="642910" y="1320801"/>
            <a:ext cx="6790279" cy="4136103"/>
          </a:xfrm>
        </p:spPr>
        <p:txBody>
          <a:bodyPr/>
          <a:lstStyle>
            <a:lvl1pPr>
              <a:lnSpc>
                <a:spcPct val="90000"/>
              </a:lnSpc>
              <a:spcBef>
                <a:spcPts val="0"/>
              </a:spcBef>
              <a:defRPr sz="6000" b="0">
                <a:solidFill>
                  <a:srgbClr val="0C5DA4"/>
                </a:solidFill>
              </a:defRPr>
            </a:lvl1pPr>
            <a:lvl2pPr>
              <a:lnSpc>
                <a:spcPct val="120000"/>
              </a:lnSpc>
              <a:spcBef>
                <a:spcPts val="2000"/>
              </a:spcBef>
              <a:defRPr sz="1500" b="1">
                <a:solidFill>
                  <a:srgbClr val="0C5DA4"/>
                </a:solidFill>
              </a:defRPr>
            </a:lvl2pPr>
            <a:lvl3pPr marL="0" indent="0">
              <a:lnSpc>
                <a:spcPct val="120000"/>
              </a:lnSpc>
              <a:spcBef>
                <a:spcPts val="0"/>
              </a:spcBef>
              <a:buFont typeface="Arial" panose="020B0604020202020204" pitchFamily="34" charset="0"/>
              <a:buChar char="​"/>
              <a:defRPr sz="1000">
                <a:solidFill>
                  <a:srgbClr val="0C5DA4"/>
                </a:solidFill>
              </a:defRPr>
            </a:lvl3pPr>
          </a:lstStyle>
          <a:p>
            <a:pPr lvl="0"/>
            <a:r>
              <a:rPr lang="nb-NO"/>
              <a:t>Klikk for å redigere tekststiler i malen</a:t>
            </a:r>
          </a:p>
          <a:p>
            <a:pPr lvl="1"/>
            <a:r>
              <a:rPr lang="nb-NO"/>
              <a:t>Andre nivå</a:t>
            </a:r>
          </a:p>
          <a:p>
            <a:pPr lvl="2"/>
            <a:r>
              <a:rPr lang="nb-NO"/>
              <a:t>Tredje nivå</a:t>
            </a:r>
          </a:p>
        </p:txBody>
      </p:sp>
      <p:sp>
        <p:nvSpPr>
          <p:cNvPr id="13" name="Plassholder for bilde 12">
            <a:extLst>
              <a:ext uri="{FF2B5EF4-FFF2-40B4-BE49-F238E27FC236}">
                <a16:creationId xmlns="" xmlns:a16="http://schemas.microsoft.com/office/drawing/2014/main" id="{7E0A84F6-A8F8-4A4E-8C33-07C33EE2CF4A}"/>
              </a:ext>
            </a:extLst>
          </p:cNvPr>
          <p:cNvSpPr>
            <a:spLocks noGrp="1"/>
          </p:cNvSpPr>
          <p:nvPr>
            <p:ph type="pic" sz="quarter" idx="11"/>
          </p:nvPr>
        </p:nvSpPr>
        <p:spPr>
          <a:xfrm>
            <a:off x="8049995" y="612033"/>
            <a:ext cx="3740307" cy="5633934"/>
          </a:xfrm>
          <a:solidFill>
            <a:schemeClr val="bg1">
              <a:lumMod val="50000"/>
            </a:schemeClr>
          </a:solidFill>
        </p:spPr>
        <p:txBody>
          <a:bodyPr tIns="180000">
            <a:normAutofit/>
          </a:bodyPr>
          <a:lstStyle>
            <a:lvl1pPr algn="ctr">
              <a:spcBef>
                <a:spcPts val="0"/>
              </a:spcBef>
              <a:defRPr sz="1600" b="0" i="1">
                <a:solidFill>
                  <a:srgbClr val="0C5DA4"/>
                </a:solidFill>
              </a:defRPr>
            </a:lvl1pPr>
          </a:lstStyle>
          <a:p>
            <a:r>
              <a:rPr lang="nb-NO"/>
              <a:t>Klikk på ikonet for å legge til et bilde</a:t>
            </a:r>
          </a:p>
        </p:txBody>
      </p:sp>
      <p:pic>
        <p:nvPicPr>
          <p:cNvPr id="9" name="medietilsynet_no_blue_RGB.pdf" descr="medietilsynet_no_blue_RGB.pdf">
            <a:extLst>
              <a:ext uri="{FF2B5EF4-FFF2-40B4-BE49-F238E27FC236}">
                <a16:creationId xmlns="" xmlns:a16="http://schemas.microsoft.com/office/drawing/2014/main" id="{AE42899A-3E54-45E6-84C3-F7062D8DAA2A}"/>
              </a:ext>
            </a:extLst>
          </p:cNvPr>
          <p:cNvPicPr>
            <a:picLocks noChangeAspect="1"/>
          </p:cNvPicPr>
          <p:nvPr/>
        </p:nvPicPr>
        <p:blipFill>
          <a:blip r:embed="rId2"/>
          <a:stretch>
            <a:fillRect/>
          </a:stretch>
        </p:blipFill>
        <p:spPr>
          <a:xfrm>
            <a:off x="644606" y="5865408"/>
            <a:ext cx="2351912" cy="373045"/>
          </a:xfrm>
          <a:prstGeom prst="rect">
            <a:avLst/>
          </a:prstGeom>
          <a:ln w="12700">
            <a:miter lim="400000"/>
          </a:ln>
        </p:spPr>
      </p:pic>
    </p:spTree>
    <p:extLst>
      <p:ext uri="{BB962C8B-B14F-4D97-AF65-F5344CB8AC3E}">
        <p14:creationId xmlns:p14="http://schemas.microsoft.com/office/powerpoint/2010/main" val="925109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tel og innhold (to kolonner)">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C321E22C-446A-4BB6-AE85-450B5375FC3D}"/>
              </a:ext>
            </a:extLst>
          </p:cNvPr>
          <p:cNvSpPr>
            <a:spLocks noGrp="1"/>
          </p:cNvSpPr>
          <p:nvPr>
            <p:ph type="title"/>
          </p:nvPr>
        </p:nvSpPr>
        <p:spPr>
          <a:xfrm>
            <a:off x="838201" y="438711"/>
            <a:ext cx="10666159" cy="892552"/>
          </a:xfrm>
        </p:spPr>
        <p:txBody>
          <a:bodyPr/>
          <a:lstStyle/>
          <a:p>
            <a:r>
              <a:rPr lang="nb-NO"/>
              <a:t>Klikk for å redigere tittelstil</a:t>
            </a:r>
          </a:p>
        </p:txBody>
      </p:sp>
      <p:sp>
        <p:nvSpPr>
          <p:cNvPr id="3" name="Plassholder for innhold 2">
            <a:extLst>
              <a:ext uri="{FF2B5EF4-FFF2-40B4-BE49-F238E27FC236}">
                <a16:creationId xmlns="" xmlns:a16="http://schemas.microsoft.com/office/drawing/2014/main" id="{199AA680-C1BA-409B-8E14-C59DB4E639A8}"/>
              </a:ext>
            </a:extLst>
          </p:cNvPr>
          <p:cNvSpPr>
            <a:spLocks noGrp="1"/>
          </p:cNvSpPr>
          <p:nvPr>
            <p:ph idx="1"/>
          </p:nvPr>
        </p:nvSpPr>
        <p:spPr>
          <a:xfrm>
            <a:off x="838201" y="1331264"/>
            <a:ext cx="5114168" cy="4594027"/>
          </a:xfrm>
        </p:spPr>
        <p:txBody>
          <a:bodyPr/>
          <a:lstStyle>
            <a:lvl1pPr marL="342900" indent="-342900">
              <a:spcBef>
                <a:spcPts val="2000"/>
              </a:spcBef>
              <a:buFont typeface="Arial" panose="020B0604020202020204" pitchFamily="34" charset="0"/>
              <a:buChar char="•"/>
              <a:defRPr b="0"/>
            </a:lvl1pPr>
            <a:lvl2pPr marL="342900" indent="-342900">
              <a:spcBef>
                <a:spcPts val="2000"/>
              </a:spcBef>
              <a:buFont typeface="Arial" panose="020B0604020202020204" pitchFamily="34" charset="0"/>
              <a:buChar char="•"/>
              <a:defRPr/>
            </a:lvl2pPr>
            <a:lvl3pPr>
              <a:defRPr/>
            </a:lvl3pPr>
            <a:lvl4pPr>
              <a:defRPr/>
            </a:lvl4pPr>
          </a:lstStyle>
          <a:p>
            <a:pPr lvl="0"/>
            <a:r>
              <a:rPr lang="nb-NO"/>
              <a:t>Klikk for å redigere tekststiler i malen</a:t>
            </a:r>
          </a:p>
          <a:p>
            <a:pPr lvl="1"/>
            <a:r>
              <a:rPr lang="nb-NO"/>
              <a:t>Andre nivå</a:t>
            </a:r>
          </a:p>
          <a:p>
            <a:pPr lvl="2"/>
            <a:r>
              <a:rPr lang="nb-NO"/>
              <a:t>Tredje nivå</a:t>
            </a:r>
          </a:p>
        </p:txBody>
      </p:sp>
      <p:sp>
        <p:nvSpPr>
          <p:cNvPr id="4" name="Plassholder for dato 3">
            <a:extLst>
              <a:ext uri="{FF2B5EF4-FFF2-40B4-BE49-F238E27FC236}">
                <a16:creationId xmlns="" xmlns:a16="http://schemas.microsoft.com/office/drawing/2014/main" id="{81FEE1BA-F2BE-43E3-ADC0-44E6527CE463}"/>
              </a:ext>
            </a:extLst>
          </p:cNvPr>
          <p:cNvSpPr>
            <a:spLocks noGrp="1"/>
          </p:cNvSpPr>
          <p:nvPr>
            <p:ph type="dt" sz="half" idx="10"/>
          </p:nvPr>
        </p:nvSpPr>
        <p:spPr/>
        <p:txBody>
          <a:bodyPr/>
          <a:lstStyle/>
          <a:p>
            <a:fld id="{983CC83E-742D-41DD-9AEE-DB7E8264668A}" type="datetimeFigureOut">
              <a:rPr lang="nb-NO" smtClean="0"/>
              <a:t>10.01.2024</a:t>
            </a:fld>
            <a:endParaRPr lang="nb-NO"/>
          </a:p>
        </p:txBody>
      </p:sp>
      <p:sp>
        <p:nvSpPr>
          <p:cNvPr id="5" name="Plassholder for bunntekst 4">
            <a:extLst>
              <a:ext uri="{FF2B5EF4-FFF2-40B4-BE49-F238E27FC236}">
                <a16:creationId xmlns="" xmlns:a16="http://schemas.microsoft.com/office/drawing/2014/main" id="{18F703FD-3A21-4F69-B71A-D7BE56AED68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 xmlns:a16="http://schemas.microsoft.com/office/drawing/2014/main" id="{B8ABEE81-5387-4F88-B7CA-CA73F0E8FF6D}"/>
              </a:ext>
            </a:extLst>
          </p:cNvPr>
          <p:cNvSpPr>
            <a:spLocks noGrp="1"/>
          </p:cNvSpPr>
          <p:nvPr>
            <p:ph type="sldNum" sz="quarter" idx="12"/>
          </p:nvPr>
        </p:nvSpPr>
        <p:spPr/>
        <p:txBody>
          <a:bodyPr/>
          <a:lstStyle/>
          <a:p>
            <a:fld id="{86CB4B4D-7CA3-9044-876B-883B54F8677D}" type="slidenum">
              <a:rPr lang="nb-NO" smtClean="0"/>
              <a:t>‹#›</a:t>
            </a:fld>
            <a:endParaRPr lang="nb-NO"/>
          </a:p>
        </p:txBody>
      </p:sp>
      <p:sp>
        <p:nvSpPr>
          <p:cNvPr id="10" name="Plassholder for innhold 2">
            <a:extLst>
              <a:ext uri="{FF2B5EF4-FFF2-40B4-BE49-F238E27FC236}">
                <a16:creationId xmlns="" xmlns:a16="http://schemas.microsoft.com/office/drawing/2014/main" id="{4435FB5C-E3BB-464E-B101-71D55044DB56}"/>
              </a:ext>
            </a:extLst>
          </p:cNvPr>
          <p:cNvSpPr>
            <a:spLocks noGrp="1"/>
          </p:cNvSpPr>
          <p:nvPr>
            <p:ph idx="13"/>
          </p:nvPr>
        </p:nvSpPr>
        <p:spPr>
          <a:xfrm>
            <a:off x="6390192" y="1331264"/>
            <a:ext cx="5114168" cy="4594027"/>
          </a:xfrm>
        </p:spPr>
        <p:txBody>
          <a:bodyPr/>
          <a:lstStyle>
            <a:lvl1pPr marL="342900" indent="-342900">
              <a:spcBef>
                <a:spcPts val="2000"/>
              </a:spcBef>
              <a:buFont typeface="Arial" panose="020B0604020202020204" pitchFamily="34" charset="0"/>
              <a:buChar char="•"/>
              <a:defRPr b="0"/>
            </a:lvl1pPr>
            <a:lvl2pPr marL="342900" indent="-342900">
              <a:spcBef>
                <a:spcPts val="2000"/>
              </a:spcBef>
              <a:buFont typeface="Arial" panose="020B0604020202020204" pitchFamily="34" charset="0"/>
              <a:buChar char="•"/>
              <a:defRPr/>
            </a:lvl2pPr>
            <a:lvl3pPr>
              <a:defRPr/>
            </a:lvl3pPr>
            <a:lvl4pPr>
              <a:defRPr/>
            </a:lvl4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15757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1AC7BD71-1C15-4413-A369-88EC8A950369}" type="datetimeFigureOut">
              <a:rPr lang="nb-NO" smtClean="0"/>
              <a:t>10.01.2024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38E03DF-E192-4508-B0C8-DE4673E88EC3}" type="slidenum">
              <a:rPr lang="nb-NO" smtClean="0"/>
              <a:t>‹#›</a:t>
            </a:fld>
            <a:endParaRPr lang="nb-NO"/>
          </a:p>
        </p:txBody>
      </p:sp>
    </p:spTree>
    <p:extLst>
      <p:ext uri="{BB962C8B-B14F-4D97-AF65-F5344CB8AC3E}">
        <p14:creationId xmlns:p14="http://schemas.microsoft.com/office/powerpoint/2010/main" val="138247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1AC7BD71-1C15-4413-A369-88EC8A950369}" type="datetimeFigureOut">
              <a:rPr lang="nb-NO" smtClean="0"/>
              <a:t>10.01.2024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38E03DF-E192-4508-B0C8-DE4673E88EC3}" type="slidenum">
              <a:rPr lang="nb-NO" smtClean="0"/>
              <a:t>‹#›</a:t>
            </a:fld>
            <a:endParaRPr lang="nb-NO"/>
          </a:p>
        </p:txBody>
      </p:sp>
    </p:spTree>
    <p:extLst>
      <p:ext uri="{BB962C8B-B14F-4D97-AF65-F5344CB8AC3E}">
        <p14:creationId xmlns:p14="http://schemas.microsoft.com/office/powerpoint/2010/main" val="364005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1AC7BD71-1C15-4413-A369-88EC8A950369}" type="datetimeFigureOut">
              <a:rPr lang="nb-NO" smtClean="0"/>
              <a:t>10.01.2024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38E03DF-E192-4508-B0C8-DE4673E88EC3}" type="slidenum">
              <a:rPr lang="nb-NO" smtClean="0"/>
              <a:t>‹#›</a:t>
            </a:fld>
            <a:endParaRPr lang="nb-NO"/>
          </a:p>
        </p:txBody>
      </p:sp>
    </p:spTree>
    <p:extLst>
      <p:ext uri="{BB962C8B-B14F-4D97-AF65-F5344CB8AC3E}">
        <p14:creationId xmlns:p14="http://schemas.microsoft.com/office/powerpoint/2010/main" val="248550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1AC7BD71-1C15-4413-A369-88EC8A950369}" type="datetimeFigureOut">
              <a:rPr lang="nb-NO" smtClean="0"/>
              <a:t>10.01.2024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C38E03DF-E192-4508-B0C8-DE4673E88EC3}" type="slidenum">
              <a:rPr lang="nb-NO" smtClean="0"/>
              <a:t>‹#›</a:t>
            </a:fld>
            <a:endParaRPr lang="nb-NO"/>
          </a:p>
        </p:txBody>
      </p:sp>
    </p:spTree>
    <p:extLst>
      <p:ext uri="{BB962C8B-B14F-4D97-AF65-F5344CB8AC3E}">
        <p14:creationId xmlns:p14="http://schemas.microsoft.com/office/powerpoint/2010/main" val="211493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1AC7BD71-1C15-4413-A369-88EC8A950369}" type="datetimeFigureOut">
              <a:rPr lang="nb-NO" smtClean="0"/>
              <a:t>10.01.2024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C38E03DF-E192-4508-B0C8-DE4673E88EC3}" type="slidenum">
              <a:rPr lang="nb-NO" smtClean="0"/>
              <a:t>‹#›</a:t>
            </a:fld>
            <a:endParaRPr lang="nb-NO"/>
          </a:p>
        </p:txBody>
      </p:sp>
    </p:spTree>
    <p:extLst>
      <p:ext uri="{BB962C8B-B14F-4D97-AF65-F5344CB8AC3E}">
        <p14:creationId xmlns:p14="http://schemas.microsoft.com/office/powerpoint/2010/main" val="89796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AC7BD71-1C15-4413-A369-88EC8A950369}" type="datetimeFigureOut">
              <a:rPr lang="nb-NO" smtClean="0"/>
              <a:t>10.01.2024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C38E03DF-E192-4508-B0C8-DE4673E88EC3}" type="slidenum">
              <a:rPr lang="nb-NO" smtClean="0"/>
              <a:t>‹#›</a:t>
            </a:fld>
            <a:endParaRPr lang="nb-NO"/>
          </a:p>
        </p:txBody>
      </p:sp>
    </p:spTree>
    <p:extLst>
      <p:ext uri="{BB962C8B-B14F-4D97-AF65-F5344CB8AC3E}">
        <p14:creationId xmlns:p14="http://schemas.microsoft.com/office/powerpoint/2010/main" val="270879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1AC7BD71-1C15-4413-A369-88EC8A950369}" type="datetimeFigureOut">
              <a:rPr lang="nb-NO" smtClean="0"/>
              <a:t>10.01.2024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38E03DF-E192-4508-B0C8-DE4673E88EC3}" type="slidenum">
              <a:rPr lang="nb-NO" smtClean="0"/>
              <a:t>‹#›</a:t>
            </a:fld>
            <a:endParaRPr lang="nb-NO"/>
          </a:p>
        </p:txBody>
      </p:sp>
    </p:spTree>
    <p:extLst>
      <p:ext uri="{BB962C8B-B14F-4D97-AF65-F5344CB8AC3E}">
        <p14:creationId xmlns:p14="http://schemas.microsoft.com/office/powerpoint/2010/main" val="175745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1AC7BD71-1C15-4413-A369-88EC8A950369}" type="datetimeFigureOut">
              <a:rPr lang="nb-NO" smtClean="0"/>
              <a:t>10.01.2024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38E03DF-E192-4508-B0C8-DE4673E88EC3}" type="slidenum">
              <a:rPr lang="nb-NO" smtClean="0"/>
              <a:t>‹#›</a:t>
            </a:fld>
            <a:endParaRPr lang="nb-NO"/>
          </a:p>
        </p:txBody>
      </p:sp>
    </p:spTree>
    <p:extLst>
      <p:ext uri="{BB962C8B-B14F-4D97-AF65-F5344CB8AC3E}">
        <p14:creationId xmlns:p14="http://schemas.microsoft.com/office/powerpoint/2010/main" val="366859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BD71-1C15-4413-A369-88EC8A950369}" type="datetimeFigureOut">
              <a:rPr lang="nb-NO" smtClean="0"/>
              <a:t>10.01.2024</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E03DF-E192-4508-B0C8-DE4673E88EC3}" type="slidenum">
              <a:rPr lang="nb-NO" smtClean="0"/>
              <a:t>‹#›</a:t>
            </a:fld>
            <a:endParaRPr lang="nb-NO"/>
          </a:p>
        </p:txBody>
      </p:sp>
    </p:spTree>
    <p:extLst>
      <p:ext uri="{BB962C8B-B14F-4D97-AF65-F5344CB8AC3E}">
        <p14:creationId xmlns:p14="http://schemas.microsoft.com/office/powerpoint/2010/main" val="330381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online.no/sikkerhet/slik-blir-du-lurt-av-kunstig-intelligens/"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685799" y="5917223"/>
            <a:ext cx="8150469" cy="369332"/>
          </a:xfrm>
          <a:prstGeom prst="rect">
            <a:avLst/>
          </a:prstGeom>
          <a:noFill/>
        </p:spPr>
        <p:txBody>
          <a:bodyPr wrap="square" rtlCol="0">
            <a:spAutoFit/>
          </a:bodyPr>
          <a:lstStyle/>
          <a:p>
            <a:r>
              <a:rPr lang="nb-NO" dirty="0" smtClean="0"/>
              <a:t>Temamøte 10.januar 2024</a:t>
            </a:r>
            <a:endParaRPr lang="nb-NO" dirty="0"/>
          </a:p>
        </p:txBody>
      </p:sp>
      <p:sp>
        <p:nvSpPr>
          <p:cNvPr id="3" name="TekstSylinder 2"/>
          <p:cNvSpPr txBox="1"/>
          <p:nvPr/>
        </p:nvSpPr>
        <p:spPr>
          <a:xfrm>
            <a:off x="1837592" y="424836"/>
            <a:ext cx="6479931" cy="707886"/>
          </a:xfrm>
          <a:prstGeom prst="rect">
            <a:avLst/>
          </a:prstGeom>
          <a:noFill/>
        </p:spPr>
        <p:txBody>
          <a:bodyPr wrap="square" rtlCol="0">
            <a:spAutoFit/>
          </a:bodyPr>
          <a:lstStyle/>
          <a:p>
            <a:r>
              <a:rPr lang="nb-NO" sz="4000" b="1" dirty="0" smtClean="0"/>
              <a:t>Falske nyheter – falske bilder</a:t>
            </a:r>
            <a:endParaRPr lang="nb-NO" sz="4000" b="1" dirty="0"/>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8952" y="1132722"/>
            <a:ext cx="5785339" cy="5693681"/>
          </a:xfrm>
          <a:prstGeom prst="rect">
            <a:avLst/>
          </a:prstGeom>
        </p:spPr>
      </p:pic>
    </p:spTree>
    <p:extLst>
      <p:ext uri="{BB962C8B-B14F-4D97-AF65-F5344CB8AC3E}">
        <p14:creationId xmlns:p14="http://schemas.microsoft.com/office/powerpoint/2010/main" val="598579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 xmlns:a16="http://schemas.microsoft.com/office/drawing/2014/main" id="{43D9B0F1-3000-41CB-944B-CC6BDC22BA08}"/>
              </a:ext>
            </a:extLst>
          </p:cNvPr>
          <p:cNvPicPr>
            <a:picLocks noChangeAspect="1"/>
          </p:cNvPicPr>
          <p:nvPr/>
        </p:nvPicPr>
        <p:blipFill>
          <a:blip r:embed="rId3"/>
          <a:stretch>
            <a:fillRect/>
          </a:stretch>
        </p:blipFill>
        <p:spPr>
          <a:xfrm>
            <a:off x="2512260" y="0"/>
            <a:ext cx="7475555" cy="6600555"/>
          </a:xfrm>
          <a:prstGeom prst="rect">
            <a:avLst/>
          </a:prstGeom>
          <a:effectLst>
            <a:innerShdw blurRad="114300">
              <a:prstClr val="black"/>
            </a:innerShdw>
          </a:effectLst>
        </p:spPr>
      </p:pic>
      <p:pic>
        <p:nvPicPr>
          <p:cNvPr id="5" name="Bilde 4">
            <a:extLst>
              <a:ext uri="{FF2B5EF4-FFF2-40B4-BE49-F238E27FC236}">
                <a16:creationId xmlns="" xmlns:a16="http://schemas.microsoft.com/office/drawing/2014/main" id="{89588A52-B453-4711-AB2A-982006C7354D}"/>
              </a:ext>
            </a:extLst>
          </p:cNvPr>
          <p:cNvPicPr>
            <a:picLocks noChangeAspect="1"/>
          </p:cNvPicPr>
          <p:nvPr/>
        </p:nvPicPr>
        <p:blipFill>
          <a:blip r:embed="rId4"/>
          <a:stretch>
            <a:fillRect/>
          </a:stretch>
        </p:blipFill>
        <p:spPr>
          <a:xfrm>
            <a:off x="3211834" y="2335531"/>
            <a:ext cx="1221436" cy="169119"/>
          </a:xfrm>
          <a:prstGeom prst="rect">
            <a:avLst/>
          </a:prstGeom>
        </p:spPr>
      </p:pic>
      <p:pic>
        <p:nvPicPr>
          <p:cNvPr id="6" name="Bilde 5">
            <a:extLst>
              <a:ext uri="{FF2B5EF4-FFF2-40B4-BE49-F238E27FC236}">
                <a16:creationId xmlns="" xmlns:a16="http://schemas.microsoft.com/office/drawing/2014/main" id="{7EF6789A-03AF-4405-9E74-FC8E534BDC58}"/>
              </a:ext>
            </a:extLst>
          </p:cNvPr>
          <p:cNvPicPr>
            <a:picLocks noChangeAspect="1"/>
          </p:cNvPicPr>
          <p:nvPr/>
        </p:nvPicPr>
        <p:blipFill>
          <a:blip r:embed="rId4"/>
          <a:stretch>
            <a:fillRect/>
          </a:stretch>
        </p:blipFill>
        <p:spPr>
          <a:xfrm rot="20211511">
            <a:off x="1508224" y="326641"/>
            <a:ext cx="1145104" cy="175634"/>
          </a:xfrm>
          <a:prstGeom prst="rect">
            <a:avLst/>
          </a:prstGeom>
        </p:spPr>
      </p:pic>
      <p:pic>
        <p:nvPicPr>
          <p:cNvPr id="7" name="Bilde 6">
            <a:extLst>
              <a:ext uri="{FF2B5EF4-FFF2-40B4-BE49-F238E27FC236}">
                <a16:creationId xmlns="" xmlns:a16="http://schemas.microsoft.com/office/drawing/2014/main" id="{4D6E1F8C-CB3C-4AAC-8465-946079C2E00C}"/>
              </a:ext>
            </a:extLst>
          </p:cNvPr>
          <p:cNvPicPr>
            <a:picLocks noChangeAspect="1"/>
          </p:cNvPicPr>
          <p:nvPr/>
        </p:nvPicPr>
        <p:blipFill>
          <a:blip r:embed="rId4"/>
          <a:stretch>
            <a:fillRect/>
          </a:stretch>
        </p:blipFill>
        <p:spPr>
          <a:xfrm rot="1134262">
            <a:off x="3032579" y="5972325"/>
            <a:ext cx="1326835" cy="169119"/>
          </a:xfrm>
          <a:prstGeom prst="rect">
            <a:avLst/>
          </a:prstGeom>
        </p:spPr>
      </p:pic>
      <p:sp>
        <p:nvSpPr>
          <p:cNvPr id="3" name="TekstSylinder 2">
            <a:extLst>
              <a:ext uri="{FF2B5EF4-FFF2-40B4-BE49-F238E27FC236}">
                <a16:creationId xmlns="" xmlns:a16="http://schemas.microsoft.com/office/drawing/2014/main" id="{A88DEB1B-4AE6-4174-A8CC-A964307AC1B9}"/>
              </a:ext>
            </a:extLst>
          </p:cNvPr>
          <p:cNvSpPr txBox="1"/>
          <p:nvPr/>
        </p:nvSpPr>
        <p:spPr>
          <a:xfrm>
            <a:off x="9179170" y="5378810"/>
            <a:ext cx="2681310" cy="1278042"/>
          </a:xfrm>
          <a:prstGeom prst="rect">
            <a:avLst/>
          </a:prstGeom>
          <a:noFill/>
        </p:spPr>
        <p:txBody>
          <a:bodyPr wrap="square" rtlCol="0">
            <a:spAutoFit/>
          </a:bodyPr>
          <a:lstStyle/>
          <a:p>
            <a:pPr>
              <a:lnSpc>
                <a:spcPct val="107000"/>
              </a:lnSpc>
              <a:spcAft>
                <a:spcPts val="400"/>
              </a:spcAft>
            </a:pPr>
            <a:r>
              <a:rPr lang="nb-NO" sz="1200" b="1">
                <a:latin typeface="Arial" panose="020B0604020202020204" pitchFamily="34" charset="0"/>
                <a:ea typeface="Calibri" panose="020F0502020204030204" pitchFamily="34" charset="0"/>
                <a:cs typeface="Arial" panose="020B0604020202020204" pitchFamily="34" charset="0"/>
              </a:rPr>
              <a:t>Denne saken ble publisert på Twitter i oktober 2020. Både Petter Stordalen og Olav Thon er misbrukt i falske artikler om bitcoin på samme måte. </a:t>
            </a:r>
            <a:br>
              <a:rPr lang="nb-NO" sz="1200" b="1">
                <a:latin typeface="Arial" panose="020B0604020202020204" pitchFamily="34" charset="0"/>
                <a:ea typeface="Calibri" panose="020F0502020204030204" pitchFamily="34" charset="0"/>
                <a:cs typeface="Arial" panose="020B0604020202020204" pitchFamily="34" charset="0"/>
              </a:rPr>
            </a:br>
            <a:r>
              <a:rPr lang="nb-NO" sz="1200" b="1">
                <a:latin typeface="Arial" panose="020B0604020202020204" pitchFamily="34" charset="0"/>
                <a:ea typeface="Calibri" panose="020F0502020204030204" pitchFamily="34" charset="0"/>
                <a:cs typeface="Arial" panose="020B0604020202020204" pitchFamily="34" charset="0"/>
              </a:rPr>
              <a:t>Kilde: Faktisk.no</a:t>
            </a:r>
            <a:endParaRPr lang="nb-NO" sz="1200">
              <a:latin typeface="Calibri" panose="020F0502020204030204" pitchFamily="34" charset="0"/>
              <a:ea typeface="Calibri" panose="020F0502020204030204" pitchFamily="34" charset="0"/>
              <a:cs typeface="Arial" panose="020B0604020202020204" pitchFamily="34" charset="0"/>
            </a:endParaRPr>
          </a:p>
        </p:txBody>
      </p:sp>
      <p:sp>
        <p:nvSpPr>
          <p:cNvPr id="4" name="TekstSylinder 3">
            <a:extLst>
              <a:ext uri="{FF2B5EF4-FFF2-40B4-BE49-F238E27FC236}">
                <a16:creationId xmlns="" xmlns:a16="http://schemas.microsoft.com/office/drawing/2014/main" id="{532B549C-8E4B-496D-A9A3-CBB6A01A8427}"/>
              </a:ext>
            </a:extLst>
          </p:cNvPr>
          <p:cNvSpPr txBox="1"/>
          <p:nvPr/>
        </p:nvSpPr>
        <p:spPr>
          <a:xfrm>
            <a:off x="271463" y="595271"/>
            <a:ext cx="1513113" cy="400110"/>
          </a:xfrm>
          <a:prstGeom prst="rect">
            <a:avLst/>
          </a:prstGeom>
          <a:noFill/>
        </p:spPr>
        <p:txBody>
          <a:bodyPr wrap="square" rtlCol="0">
            <a:spAutoFit/>
          </a:bodyPr>
          <a:lstStyle/>
          <a:p>
            <a:r>
              <a:rPr lang="nb-NO" sz="2000" err="1"/>
              <a:t>Dalbgadet</a:t>
            </a:r>
            <a:endParaRPr lang="nb-NO" sz="2000"/>
          </a:p>
        </p:txBody>
      </p:sp>
      <p:pic>
        <p:nvPicPr>
          <p:cNvPr id="9" name="Bilde 8">
            <a:extLst>
              <a:ext uri="{FF2B5EF4-FFF2-40B4-BE49-F238E27FC236}">
                <a16:creationId xmlns="" xmlns:a16="http://schemas.microsoft.com/office/drawing/2014/main" id="{A777F56A-F770-4704-BBEE-0C035BDEE9E5}"/>
              </a:ext>
            </a:extLst>
          </p:cNvPr>
          <p:cNvPicPr>
            <a:picLocks noChangeAspect="1"/>
          </p:cNvPicPr>
          <p:nvPr/>
        </p:nvPicPr>
        <p:blipFill>
          <a:blip r:embed="rId4"/>
          <a:stretch>
            <a:fillRect/>
          </a:stretch>
        </p:blipFill>
        <p:spPr>
          <a:xfrm rot="18764631">
            <a:off x="2796904" y="684425"/>
            <a:ext cx="1145104" cy="175634"/>
          </a:xfrm>
          <a:prstGeom prst="rect">
            <a:avLst/>
          </a:prstGeom>
        </p:spPr>
      </p:pic>
      <p:sp>
        <p:nvSpPr>
          <p:cNvPr id="11" name="TekstSylinder 10">
            <a:extLst>
              <a:ext uri="{FF2B5EF4-FFF2-40B4-BE49-F238E27FC236}">
                <a16:creationId xmlns="" xmlns:a16="http://schemas.microsoft.com/office/drawing/2014/main" id="{DC5ABF23-29F1-4284-9D7B-498E92F32E54}"/>
              </a:ext>
            </a:extLst>
          </p:cNvPr>
          <p:cNvSpPr txBox="1"/>
          <p:nvPr/>
        </p:nvSpPr>
        <p:spPr>
          <a:xfrm>
            <a:off x="2218728" y="1252325"/>
            <a:ext cx="1644479" cy="400110"/>
          </a:xfrm>
          <a:prstGeom prst="rect">
            <a:avLst/>
          </a:prstGeom>
          <a:noFill/>
        </p:spPr>
        <p:txBody>
          <a:bodyPr wrap="square">
            <a:spAutoFit/>
          </a:bodyPr>
          <a:lstStyle/>
          <a:p>
            <a:r>
              <a:rPr lang="nb-NO" sz="2000">
                <a:solidFill>
                  <a:srgbClr val="111111"/>
                </a:solidFill>
                <a:latin typeface="Arial" panose="020B0604020202020204" pitchFamily="34" charset="0"/>
                <a:ea typeface="Times New Roman" panose="02020603050405020304" pitchFamily="18" charset="0"/>
                <a:cs typeface="Arial" panose="020B0604020202020204" pitchFamily="34" charset="0"/>
              </a:rPr>
              <a:t>mnvvtv.com</a:t>
            </a:r>
            <a:endParaRPr lang="nb-NO" sz="2000"/>
          </a:p>
        </p:txBody>
      </p:sp>
      <p:sp>
        <p:nvSpPr>
          <p:cNvPr id="12" name="TekstSylinder 11">
            <a:extLst>
              <a:ext uri="{FF2B5EF4-FFF2-40B4-BE49-F238E27FC236}">
                <a16:creationId xmlns="" xmlns:a16="http://schemas.microsoft.com/office/drawing/2014/main" id="{6E678D1A-D672-46D5-B2DC-33E722C297AE}"/>
              </a:ext>
            </a:extLst>
          </p:cNvPr>
          <p:cNvSpPr txBox="1"/>
          <p:nvPr/>
        </p:nvSpPr>
        <p:spPr>
          <a:xfrm>
            <a:off x="458883" y="2243118"/>
            <a:ext cx="2793606" cy="400110"/>
          </a:xfrm>
          <a:prstGeom prst="rect">
            <a:avLst/>
          </a:prstGeom>
          <a:noFill/>
        </p:spPr>
        <p:txBody>
          <a:bodyPr wrap="square">
            <a:spAutoFit/>
          </a:bodyPr>
          <a:lstStyle/>
          <a:p>
            <a:r>
              <a:rPr lang="nb-NO" sz="2000">
                <a:solidFill>
                  <a:srgbClr val="111111"/>
                </a:solidFill>
                <a:latin typeface="Arial" panose="020B0604020202020204" pitchFamily="34" charset="0"/>
                <a:ea typeface="Times New Roman" panose="02020603050405020304" pitchFamily="18" charset="0"/>
                <a:cs typeface="Arial" panose="020B0604020202020204" pitchFamily="34" charset="0"/>
              </a:rPr>
              <a:t>Ikke navn på journalist</a:t>
            </a:r>
            <a:endParaRPr lang="nb-NO" sz="2000"/>
          </a:p>
        </p:txBody>
      </p:sp>
      <p:sp>
        <p:nvSpPr>
          <p:cNvPr id="13" name="TekstSylinder 12">
            <a:extLst>
              <a:ext uri="{FF2B5EF4-FFF2-40B4-BE49-F238E27FC236}">
                <a16:creationId xmlns="" xmlns:a16="http://schemas.microsoft.com/office/drawing/2014/main" id="{CFEA3E80-8F8A-4AD5-B253-4D35CB64D34A}"/>
              </a:ext>
            </a:extLst>
          </p:cNvPr>
          <p:cNvSpPr txBox="1"/>
          <p:nvPr/>
        </p:nvSpPr>
        <p:spPr>
          <a:xfrm>
            <a:off x="1702488" y="5569052"/>
            <a:ext cx="1513113" cy="400110"/>
          </a:xfrm>
          <a:prstGeom prst="rect">
            <a:avLst/>
          </a:prstGeom>
          <a:noFill/>
        </p:spPr>
        <p:txBody>
          <a:bodyPr wrap="square" rtlCol="0">
            <a:spAutoFit/>
          </a:bodyPr>
          <a:lstStyle/>
          <a:p>
            <a:r>
              <a:rPr lang="nb-NO" sz="2000" err="1"/>
              <a:t>Dalbgadet</a:t>
            </a:r>
            <a:endParaRPr lang="nb-NO" sz="2000"/>
          </a:p>
        </p:txBody>
      </p:sp>
      <p:pic>
        <p:nvPicPr>
          <p:cNvPr id="14" name="Bilde 13">
            <a:extLst>
              <a:ext uri="{FF2B5EF4-FFF2-40B4-BE49-F238E27FC236}">
                <a16:creationId xmlns="" xmlns:a16="http://schemas.microsoft.com/office/drawing/2014/main" id="{C00C77CF-67AF-40D6-8909-A21AD6248245}"/>
              </a:ext>
            </a:extLst>
          </p:cNvPr>
          <p:cNvPicPr>
            <a:picLocks noChangeAspect="1"/>
          </p:cNvPicPr>
          <p:nvPr/>
        </p:nvPicPr>
        <p:blipFill>
          <a:blip r:embed="rId4"/>
          <a:stretch>
            <a:fillRect/>
          </a:stretch>
        </p:blipFill>
        <p:spPr>
          <a:xfrm rot="11946822">
            <a:off x="7963715" y="1447639"/>
            <a:ext cx="1221436" cy="169119"/>
          </a:xfrm>
          <a:prstGeom prst="rect">
            <a:avLst/>
          </a:prstGeom>
        </p:spPr>
      </p:pic>
      <p:sp>
        <p:nvSpPr>
          <p:cNvPr id="15" name="TekstSylinder 14">
            <a:extLst>
              <a:ext uri="{FF2B5EF4-FFF2-40B4-BE49-F238E27FC236}">
                <a16:creationId xmlns="" xmlns:a16="http://schemas.microsoft.com/office/drawing/2014/main" id="{AD515640-049B-4714-AEF2-72A34BA31EEF}"/>
              </a:ext>
            </a:extLst>
          </p:cNvPr>
          <p:cNvSpPr txBox="1"/>
          <p:nvPr/>
        </p:nvSpPr>
        <p:spPr>
          <a:xfrm>
            <a:off x="9179170" y="1532198"/>
            <a:ext cx="2681310" cy="707886"/>
          </a:xfrm>
          <a:prstGeom prst="rect">
            <a:avLst/>
          </a:prstGeom>
          <a:noFill/>
        </p:spPr>
        <p:txBody>
          <a:bodyPr wrap="square">
            <a:spAutoFit/>
          </a:bodyPr>
          <a:lstStyle/>
          <a:p>
            <a:r>
              <a:rPr lang="nb-NO" sz="2000"/>
              <a:t>Lite troverdig informasjon</a:t>
            </a:r>
          </a:p>
        </p:txBody>
      </p:sp>
    </p:spTree>
    <p:extLst>
      <p:ext uri="{BB962C8B-B14F-4D97-AF65-F5344CB8AC3E}">
        <p14:creationId xmlns:p14="http://schemas.microsoft.com/office/powerpoint/2010/main" val="3120239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a:extLst>
              <a:ext uri="{FF2B5EF4-FFF2-40B4-BE49-F238E27FC236}">
                <a16:creationId xmlns="" xmlns:a16="http://schemas.microsoft.com/office/drawing/2014/main" id="{0DE864A6-6A2A-4016-83A5-4DD79B68166F}"/>
              </a:ext>
            </a:extLst>
          </p:cNvPr>
          <p:cNvSpPr txBox="1"/>
          <p:nvPr/>
        </p:nvSpPr>
        <p:spPr>
          <a:xfrm>
            <a:off x="728607" y="1731957"/>
            <a:ext cx="6790279" cy="4136103"/>
          </a:xfrm>
          <a:prstGeom prst="rect">
            <a:avLst/>
          </a:prstGeom>
        </p:spPr>
        <p:txBody>
          <a:bodyPr vert="horz" lIns="0" tIns="0" rIns="0" bIns="0" rtlCol="0" anchor="t" anchorCtr="0">
            <a:normAutofit/>
          </a:bodyPr>
          <a:lstStyle/>
          <a:p>
            <a:pPr defTabSz="1828800">
              <a:lnSpc>
                <a:spcPct val="90000"/>
              </a:lnSpc>
              <a:spcAft>
                <a:spcPts val="300"/>
              </a:spcAft>
            </a:pPr>
            <a:r>
              <a:rPr lang="nb-NO" sz="3300"/>
              <a:t> </a:t>
            </a:r>
          </a:p>
          <a:p>
            <a:pPr marL="428625" indent="-428625" defTabSz="1828800">
              <a:lnSpc>
                <a:spcPct val="90000"/>
              </a:lnSpc>
              <a:spcAft>
                <a:spcPts val="300"/>
              </a:spcAft>
              <a:buFont typeface="Arial" panose="020B0604020202020204" pitchFamily="34" charset="0"/>
              <a:buChar char="•"/>
            </a:pPr>
            <a:r>
              <a:rPr lang="nb-NO" sz="2700">
                <a:solidFill>
                  <a:srgbClr val="000000"/>
                </a:solidFill>
                <a:latin typeface="Arial" panose="020B0604020202020204" pitchFamily="34" charset="0"/>
                <a:ea typeface="Calibri" panose="020F0502020204030204" pitchFamily="34" charset="0"/>
              </a:rPr>
              <a:t>Kunstig intelligens brukes for å endre videoer og lydinnhold.</a:t>
            </a:r>
            <a:br>
              <a:rPr lang="nb-NO" sz="2700">
                <a:solidFill>
                  <a:srgbClr val="000000"/>
                </a:solidFill>
                <a:latin typeface="Arial" panose="020B0604020202020204" pitchFamily="34" charset="0"/>
                <a:ea typeface="Calibri" panose="020F0502020204030204" pitchFamily="34" charset="0"/>
              </a:rPr>
            </a:br>
            <a:endParaRPr lang="nb-NO" sz="2700">
              <a:solidFill>
                <a:srgbClr val="000000"/>
              </a:solidFill>
              <a:latin typeface="Arial" panose="020B0604020202020204" pitchFamily="34" charset="0"/>
              <a:ea typeface="Calibri" panose="020F0502020204030204" pitchFamily="34" charset="0"/>
            </a:endParaRPr>
          </a:p>
          <a:p>
            <a:pPr marL="428625" indent="-428625" defTabSz="1828800">
              <a:lnSpc>
                <a:spcPct val="90000"/>
              </a:lnSpc>
              <a:spcAft>
                <a:spcPts val="300"/>
              </a:spcAft>
              <a:buFont typeface="Arial" panose="020B0604020202020204" pitchFamily="34" charset="0"/>
              <a:buChar char="•"/>
            </a:pPr>
            <a:r>
              <a:rPr lang="nb-NO" sz="2700">
                <a:solidFill>
                  <a:srgbClr val="000000"/>
                </a:solidFill>
                <a:latin typeface="Arial" panose="020B0604020202020204" pitchFamily="34" charset="0"/>
                <a:ea typeface="Calibri" panose="020F0502020204030204" pitchFamily="34" charset="0"/>
              </a:rPr>
              <a:t>Stemmer og ansikter tilhører ekte mennesker, men er manipulert og forfalsket.</a:t>
            </a:r>
            <a:endParaRPr lang="nb-NO" sz="2700"/>
          </a:p>
        </p:txBody>
      </p:sp>
      <p:pic>
        <p:nvPicPr>
          <p:cNvPr id="3" name="Bilde 2">
            <a:extLst>
              <a:ext uri="{FF2B5EF4-FFF2-40B4-BE49-F238E27FC236}">
                <a16:creationId xmlns="" xmlns:a16="http://schemas.microsoft.com/office/drawing/2014/main" id="{50600A4D-42A0-4DB6-B9A5-E3ABCC151534}"/>
              </a:ext>
            </a:extLst>
          </p:cNvPr>
          <p:cNvPicPr>
            <a:picLocks noChangeAspect="1"/>
          </p:cNvPicPr>
          <p:nvPr/>
        </p:nvPicPr>
        <p:blipFill rotWithShape="1">
          <a:blip r:embed="rId3">
            <a:extLst>
              <a:ext uri="{28A0092B-C50C-407E-A947-70E740481C1C}">
                <a14:useLocalDpi xmlns:a14="http://schemas.microsoft.com/office/drawing/2010/main" val="0"/>
              </a:ext>
            </a:extLst>
          </a:blip>
          <a:srcRect l="5970" t="711" r="20431" b="504"/>
          <a:stretch/>
        </p:blipFill>
        <p:spPr>
          <a:xfrm>
            <a:off x="7433189" y="989941"/>
            <a:ext cx="4030205" cy="5409389"/>
          </a:xfrm>
          <a:prstGeom prst="rect">
            <a:avLst/>
          </a:prstGeom>
          <a:noFill/>
          <a:effectLst>
            <a:outerShdw blurRad="50800" dist="50800" dir="5400000" sx="1000" sy="1000" algn="ctr" rotWithShape="0">
              <a:srgbClr val="000000"/>
            </a:outerShdw>
          </a:effectLst>
        </p:spPr>
      </p:pic>
      <p:sp>
        <p:nvSpPr>
          <p:cNvPr id="2" name="TekstSylinder 1">
            <a:extLst>
              <a:ext uri="{FF2B5EF4-FFF2-40B4-BE49-F238E27FC236}">
                <a16:creationId xmlns="" xmlns:a16="http://schemas.microsoft.com/office/drawing/2014/main" id="{BDD4D57D-1124-431D-99E1-84AE7881B540}"/>
              </a:ext>
            </a:extLst>
          </p:cNvPr>
          <p:cNvSpPr txBox="1"/>
          <p:nvPr/>
        </p:nvSpPr>
        <p:spPr>
          <a:xfrm>
            <a:off x="969818" y="659081"/>
            <a:ext cx="6463371" cy="1323439"/>
          </a:xfrm>
          <a:prstGeom prst="rect">
            <a:avLst/>
          </a:prstGeom>
          <a:noFill/>
        </p:spPr>
        <p:txBody>
          <a:bodyPr wrap="square" rtlCol="0">
            <a:spAutoFit/>
          </a:bodyPr>
          <a:lstStyle/>
          <a:p>
            <a:r>
              <a:rPr lang="nb-NO" sz="4000" err="1">
                <a:solidFill>
                  <a:schemeClr val="accent1"/>
                </a:solidFill>
                <a:latin typeface="Arial" panose="020B0604020202020204"/>
              </a:rPr>
              <a:t>Deepfakes</a:t>
            </a:r>
            <a:r>
              <a:rPr lang="nb-NO" sz="4000">
                <a:solidFill>
                  <a:schemeClr val="accent1"/>
                </a:solidFill>
                <a:latin typeface="Arial" panose="020B0604020202020204"/>
              </a:rPr>
              <a:t>: Manipulerte videoer</a:t>
            </a:r>
            <a:endParaRPr lang="nb-NO" sz="4000">
              <a:solidFill>
                <a:schemeClr val="accent1"/>
              </a:solidFill>
            </a:endParaRPr>
          </a:p>
        </p:txBody>
      </p:sp>
    </p:spTree>
    <p:extLst>
      <p:ext uri="{BB962C8B-B14F-4D97-AF65-F5344CB8AC3E}">
        <p14:creationId xmlns:p14="http://schemas.microsoft.com/office/powerpoint/2010/main" val="336576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01D6DC0E-C5B6-4DA2-BA08-5D6F90993C47}"/>
              </a:ext>
            </a:extLst>
          </p:cNvPr>
          <p:cNvSpPr>
            <a:spLocks noGrp="1"/>
          </p:cNvSpPr>
          <p:nvPr>
            <p:ph type="title"/>
          </p:nvPr>
        </p:nvSpPr>
        <p:spPr/>
        <p:txBody>
          <a:bodyPr>
            <a:normAutofit/>
          </a:bodyPr>
          <a:lstStyle/>
          <a:p>
            <a:r>
              <a:rPr lang="nb-NO" sz="4000"/>
              <a:t>Hvorfor lages falske nyheter? </a:t>
            </a:r>
          </a:p>
        </p:txBody>
      </p:sp>
      <p:sp>
        <p:nvSpPr>
          <p:cNvPr id="3" name="Plassholder for innhold 2">
            <a:extLst>
              <a:ext uri="{FF2B5EF4-FFF2-40B4-BE49-F238E27FC236}">
                <a16:creationId xmlns="" xmlns:a16="http://schemas.microsoft.com/office/drawing/2014/main" id="{204FF124-C598-4846-B9FD-8F90D003F5C5}"/>
              </a:ext>
            </a:extLst>
          </p:cNvPr>
          <p:cNvSpPr>
            <a:spLocks noGrp="1"/>
          </p:cNvSpPr>
          <p:nvPr>
            <p:ph idx="1"/>
          </p:nvPr>
        </p:nvSpPr>
        <p:spPr>
          <a:xfrm>
            <a:off x="561474" y="1238981"/>
            <a:ext cx="4796589" cy="5434535"/>
          </a:xfrm>
        </p:spPr>
        <p:txBody>
          <a:bodyPr>
            <a:normAutofit fontScale="92500"/>
          </a:bodyPr>
          <a:lstStyle/>
          <a:p>
            <a:r>
              <a:rPr lang="nb-NO" sz="2200" b="1" dirty="0"/>
              <a:t>Reklameinntekter </a:t>
            </a:r>
            <a:br>
              <a:rPr lang="nb-NO" sz="2200" b="1" dirty="0"/>
            </a:br>
            <a:r>
              <a:rPr lang="nb-NO" sz="2200" dirty="0"/>
              <a:t>Falske nyheter får ofte mange klikk på nettet. Som regel er det reklame på nettsiden der den falske nyheten er publisert, og når leseren ser reklame, genereres reklameinntekter . </a:t>
            </a:r>
          </a:p>
          <a:p>
            <a:r>
              <a:rPr lang="nb-NO" sz="2200" b="1" dirty="0"/>
              <a:t>Svindel</a:t>
            </a:r>
            <a:r>
              <a:rPr lang="nb-NO" sz="2200" dirty="0"/>
              <a:t> </a:t>
            </a:r>
            <a:br>
              <a:rPr lang="nb-NO" sz="2200" dirty="0"/>
            </a:br>
            <a:r>
              <a:rPr lang="nb-NO" sz="2200" dirty="0"/>
              <a:t>Falske nyheter kan brukes til økonomisk svindel. For eksempel er mange norske kjendiser misbrukt i </a:t>
            </a:r>
            <a:r>
              <a:rPr lang="nb-NO" sz="2200" dirty="0" err="1"/>
              <a:t>bitcoin</a:t>
            </a:r>
            <a:r>
              <a:rPr lang="nb-NO" sz="2200" dirty="0"/>
              <a:t>-svindel, der artiklene utgir seg for å komme fra ekte medier. Du blir forsøkt lurt til å oppgi nok informasjon til at du kan svindles for penger.</a:t>
            </a:r>
            <a:endParaRPr lang="nb-NO" sz="2200" dirty="0">
              <a:cs typeface="Arial"/>
            </a:endParaRPr>
          </a:p>
          <a:p>
            <a:endParaRPr lang="nb-NO" dirty="0" smtClean="0"/>
          </a:p>
          <a:p>
            <a:pPr marL="0" indent="0" algn="r">
              <a:lnSpc>
                <a:spcPct val="100000"/>
              </a:lnSpc>
              <a:buNone/>
            </a:pPr>
            <a:r>
              <a:rPr lang="nb-NO" sz="1800" dirty="0" smtClean="0"/>
              <a:t>Medietilsynet</a:t>
            </a:r>
            <a:endParaRPr lang="nb-NO" sz="1800" dirty="0"/>
          </a:p>
        </p:txBody>
      </p:sp>
      <p:sp>
        <p:nvSpPr>
          <p:cNvPr id="4" name="Plassholder for innhold 3">
            <a:extLst>
              <a:ext uri="{FF2B5EF4-FFF2-40B4-BE49-F238E27FC236}">
                <a16:creationId xmlns="" xmlns:a16="http://schemas.microsoft.com/office/drawing/2014/main" id="{8B7B17BD-F0F8-4850-9043-3EC3B9548F5D}"/>
              </a:ext>
            </a:extLst>
          </p:cNvPr>
          <p:cNvSpPr>
            <a:spLocks noGrp="1"/>
          </p:cNvSpPr>
          <p:nvPr>
            <p:ph idx="13"/>
          </p:nvPr>
        </p:nvSpPr>
        <p:spPr>
          <a:xfrm>
            <a:off x="5486401" y="1238981"/>
            <a:ext cx="6017960" cy="5277355"/>
          </a:xfrm>
        </p:spPr>
        <p:txBody>
          <a:bodyPr>
            <a:noAutofit/>
          </a:bodyPr>
          <a:lstStyle/>
          <a:p>
            <a:r>
              <a:rPr lang="nb-NO" sz="2100" b="1" dirty="0"/>
              <a:t>Påvirkning</a:t>
            </a:r>
            <a:r>
              <a:rPr lang="nb-NO" sz="2100" dirty="0"/>
              <a:t> </a:t>
            </a:r>
            <a:br>
              <a:rPr lang="nb-NO" sz="2100" dirty="0"/>
            </a:br>
            <a:r>
              <a:rPr lang="nb-NO" sz="2100" dirty="0"/>
              <a:t>Falske nyheter skaper ofte sterke følelser, og sprer seg raskt i digitale kanaler. Dermed kan noe som ikke er sant, feste seg som en sannhet, og falsk informasjon kan påvirke oss når vi inntar standpunkter eller gjør egne valg.</a:t>
            </a:r>
          </a:p>
          <a:p>
            <a:r>
              <a:rPr lang="nb-NO" sz="2100" b="1" dirty="0"/>
              <a:t>Skape mistillit</a:t>
            </a:r>
            <a:r>
              <a:rPr lang="nb-NO" sz="2100" dirty="0"/>
              <a:t> </a:t>
            </a:r>
            <a:br>
              <a:rPr lang="nb-NO" sz="2100" dirty="0"/>
            </a:br>
            <a:r>
              <a:rPr lang="nb-NO" sz="2100" dirty="0"/>
              <a:t>Noen kan ha interesse av å skape mistillit for eksempel mellom ulike parter ved å fremme påstander som ikke er sanne. </a:t>
            </a:r>
            <a:r>
              <a:rPr lang="nb-NO" sz="2100" dirty="0">
                <a:ea typeface="+mn-lt"/>
                <a:cs typeface="+mn-lt"/>
              </a:rPr>
              <a:t>  </a:t>
            </a:r>
            <a:endParaRPr lang="nb-NO" sz="2100" dirty="0">
              <a:cs typeface="Arial"/>
            </a:endParaRPr>
          </a:p>
          <a:p>
            <a:r>
              <a:rPr lang="nb-NO" sz="2100" b="1" dirty="0">
                <a:ea typeface="+mn-lt"/>
                <a:cs typeface="+mn-lt"/>
              </a:rPr>
              <a:t>Valgmanipulasjon</a:t>
            </a:r>
            <a:br>
              <a:rPr lang="nb-NO" sz="2100" b="1" dirty="0">
                <a:ea typeface="+mn-lt"/>
                <a:cs typeface="+mn-lt"/>
              </a:rPr>
            </a:br>
            <a:r>
              <a:rPr lang="nb-NO" sz="2100" dirty="0">
                <a:ea typeface="+mn-lt"/>
                <a:cs typeface="+mn-lt"/>
              </a:rPr>
              <a:t>Falske nyheter er brukt aktivt i flere valgkamper, som i det amerikanske valget i 2016 og </a:t>
            </a:r>
            <a:r>
              <a:rPr lang="nb-NO" sz="2100" dirty="0" err="1">
                <a:ea typeface="+mn-lt"/>
                <a:cs typeface="+mn-lt"/>
              </a:rPr>
              <a:t>Brexit</a:t>
            </a:r>
            <a:r>
              <a:rPr lang="nb-NO" sz="2100" dirty="0">
                <a:ea typeface="+mn-lt"/>
                <a:cs typeface="+mn-lt"/>
              </a:rPr>
              <a:t>. Det er godt dokumentert at både vestlige selskaper og utenlandske aktører har påvirket demokratiske valg</a:t>
            </a:r>
            <a:r>
              <a:rPr lang="nb-NO" sz="2000" dirty="0">
                <a:ea typeface="+mn-lt"/>
                <a:cs typeface="+mn-lt"/>
              </a:rPr>
              <a:t>. </a:t>
            </a:r>
            <a:endParaRPr lang="nb-NO" sz="2000" dirty="0" smtClean="0">
              <a:ea typeface="+mn-lt"/>
              <a:cs typeface="+mn-lt"/>
            </a:endParaRPr>
          </a:p>
          <a:p>
            <a:pPr marL="0" indent="0">
              <a:buNone/>
            </a:pPr>
            <a:endParaRPr lang="nb-NO" sz="1800" dirty="0"/>
          </a:p>
        </p:txBody>
      </p:sp>
    </p:spTree>
    <p:extLst>
      <p:ext uri="{BB962C8B-B14F-4D97-AF65-F5344CB8AC3E}">
        <p14:creationId xmlns:p14="http://schemas.microsoft.com/office/powerpoint/2010/main" val="994586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 xmlns:a16="http://schemas.microsoft.com/office/drawing/2014/main" id="{73BE0943-59D3-4A97-9BD6-CEE7D133F840}"/>
              </a:ext>
            </a:extLst>
          </p:cNvPr>
          <p:cNvSpPr>
            <a:spLocks noGrp="1"/>
          </p:cNvSpPr>
          <p:nvPr>
            <p:ph idx="1"/>
          </p:nvPr>
        </p:nvSpPr>
        <p:spPr>
          <a:xfrm>
            <a:off x="772829" y="2152650"/>
            <a:ext cx="5214809" cy="4134590"/>
          </a:xfrm>
        </p:spPr>
        <p:txBody>
          <a:bodyPr>
            <a:noAutofit/>
          </a:bodyPr>
          <a:lstStyle/>
          <a:p>
            <a:r>
              <a:rPr lang="nb-NO" sz="2200" b="1">
                <a:ea typeface="Arial" panose="020B0604020202020204" pitchFamily="34" charset="0"/>
                <a:cs typeface="Times New Roman" panose="02020603050405020304" pitchFamily="18" charset="0"/>
              </a:rPr>
              <a:t>Vekker saken sterke følelser?</a:t>
            </a:r>
            <a:r>
              <a:rPr lang="nb-NO" sz="2200">
                <a:ea typeface="Arial" panose="020B0604020202020204" pitchFamily="34" charset="0"/>
                <a:cs typeface="Times New Roman" panose="02020603050405020304" pitchFamily="18" charset="0"/>
              </a:rPr>
              <a:t> </a:t>
            </a:r>
            <a:br>
              <a:rPr lang="nb-NO" sz="2200">
                <a:ea typeface="Arial" panose="020B0604020202020204" pitchFamily="34" charset="0"/>
                <a:cs typeface="Times New Roman" panose="02020603050405020304" pitchFamily="18" charset="0"/>
              </a:rPr>
            </a:br>
            <a:r>
              <a:rPr lang="nb-NO" sz="2200">
                <a:ea typeface="Arial" panose="020B0604020202020204" pitchFamily="34" charset="0"/>
              </a:rPr>
              <a:t>Du bør være ekstra forsiktig med å dele saker som vekker sterke følelser</a:t>
            </a:r>
            <a:endParaRPr lang="nb-NO" sz="2200">
              <a:cs typeface="Arial"/>
            </a:endParaRPr>
          </a:p>
          <a:p>
            <a:r>
              <a:rPr lang="nb-NO" sz="2200" b="1">
                <a:ea typeface="+mn-lt"/>
                <a:cs typeface="+mn-lt"/>
              </a:rPr>
              <a:t>Virker saken for utrolig? </a:t>
            </a:r>
            <a:br>
              <a:rPr lang="nb-NO" sz="2200" b="1">
                <a:ea typeface="+mn-lt"/>
                <a:cs typeface="+mn-lt"/>
              </a:rPr>
            </a:br>
            <a:r>
              <a:rPr lang="nb-NO" sz="2200">
                <a:ea typeface="+mn-lt"/>
                <a:cs typeface="+mn-lt"/>
              </a:rPr>
              <a:t>Vær skeptisk saker med fengende eller utrolige overskrifter.</a:t>
            </a:r>
            <a:endParaRPr lang="nb-NO" sz="2200">
              <a:cs typeface="Arial" panose="020B0604020202020204"/>
            </a:endParaRPr>
          </a:p>
          <a:p>
            <a:pPr>
              <a:lnSpc>
                <a:spcPct val="107000"/>
              </a:lnSpc>
              <a:spcAft>
                <a:spcPts val="800"/>
              </a:spcAft>
            </a:pPr>
            <a:r>
              <a:rPr lang="nb-NO" sz="2200" b="1">
                <a:cs typeface="Arial"/>
              </a:rPr>
              <a:t>Tror du på bildet?</a:t>
            </a:r>
            <a:r>
              <a:rPr lang="nb-NO" sz="2200">
                <a:cs typeface="Arial"/>
              </a:rPr>
              <a:t> </a:t>
            </a:r>
            <a:br>
              <a:rPr lang="nb-NO" sz="2200">
                <a:cs typeface="Arial"/>
              </a:rPr>
            </a:br>
            <a:r>
              <a:rPr lang="nb-NO" sz="2200">
                <a:cs typeface="Arial"/>
              </a:rPr>
              <a:t>Et bilde kan også lyve - gjør et bildesøk om du er i tvil.</a:t>
            </a:r>
          </a:p>
          <a:p>
            <a:pPr>
              <a:lnSpc>
                <a:spcPct val="107000"/>
              </a:lnSpc>
              <a:spcAft>
                <a:spcPts val="800"/>
              </a:spcAft>
            </a:pPr>
            <a:endParaRPr lang="nb-NO" b="1">
              <a:ea typeface="+mn-lt"/>
              <a:cs typeface="+mn-lt"/>
            </a:endParaRPr>
          </a:p>
        </p:txBody>
      </p:sp>
      <p:sp>
        <p:nvSpPr>
          <p:cNvPr id="4" name="Plassholder for innhold 3">
            <a:extLst>
              <a:ext uri="{FF2B5EF4-FFF2-40B4-BE49-F238E27FC236}">
                <a16:creationId xmlns="" xmlns:a16="http://schemas.microsoft.com/office/drawing/2014/main" id="{6AD493AC-73E2-4A9C-95D0-BEF3AB7D49A5}"/>
              </a:ext>
            </a:extLst>
          </p:cNvPr>
          <p:cNvSpPr>
            <a:spLocks noGrp="1"/>
          </p:cNvSpPr>
          <p:nvPr>
            <p:ph idx="13"/>
          </p:nvPr>
        </p:nvSpPr>
        <p:spPr>
          <a:xfrm>
            <a:off x="6376890" y="2152650"/>
            <a:ext cx="5214809" cy="4134590"/>
          </a:xfrm>
        </p:spPr>
        <p:txBody>
          <a:bodyPr>
            <a:normAutofit lnSpcReduction="10000"/>
          </a:bodyPr>
          <a:lstStyle/>
          <a:p>
            <a:r>
              <a:rPr lang="nb-NO" sz="2200" b="1">
                <a:cs typeface="Arial"/>
              </a:rPr>
              <a:t>Prøver saken å påvirke deg?</a:t>
            </a:r>
            <a:br>
              <a:rPr lang="nb-NO" sz="2200" b="1">
                <a:cs typeface="Arial"/>
              </a:rPr>
            </a:br>
            <a:r>
              <a:rPr lang="nb-NO" sz="2200">
                <a:cs typeface="Arial"/>
              </a:rPr>
              <a:t>Du bør være kritisk hvis bare én part uttaler seg i en sak. Sterke politiske budskap eller ekstreme påstander, bør du undersøke nærmere.</a:t>
            </a:r>
            <a:endParaRPr lang="nb-NO" sz="2200">
              <a:ea typeface="+mn-lt"/>
              <a:cs typeface="+mn-lt"/>
            </a:endParaRPr>
          </a:p>
          <a:p>
            <a:r>
              <a:rPr lang="nb-NO" sz="2200" b="1">
                <a:ea typeface="+mn-lt"/>
                <a:cs typeface="+mn-lt"/>
              </a:rPr>
              <a:t>Hvem står bak saken? </a:t>
            </a:r>
            <a:br>
              <a:rPr lang="nb-NO" sz="2200" b="1">
                <a:ea typeface="+mn-lt"/>
                <a:cs typeface="+mn-lt"/>
              </a:rPr>
            </a:br>
            <a:r>
              <a:rPr lang="nb-NO" sz="2200">
                <a:ea typeface="+mn-lt"/>
                <a:cs typeface="+mn-lt"/>
              </a:rPr>
              <a:t>Sjekk adresselinjen til nettstedet. Sjekk avsender og hva andre sier om kilden. </a:t>
            </a:r>
          </a:p>
          <a:p>
            <a:r>
              <a:rPr lang="nb-NO" sz="2200" b="1">
                <a:cs typeface="Arial"/>
              </a:rPr>
              <a:t>Finner du saken andre steder?</a:t>
            </a:r>
            <a:r>
              <a:rPr lang="nb-NO" sz="2200">
                <a:cs typeface="Arial"/>
              </a:rPr>
              <a:t> </a:t>
            </a:r>
            <a:br>
              <a:rPr lang="nb-NO" sz="2200">
                <a:cs typeface="Arial"/>
              </a:rPr>
            </a:br>
            <a:r>
              <a:rPr lang="nb-NO" sz="2200">
                <a:cs typeface="Arial"/>
              </a:rPr>
              <a:t>Hvis ingen andre medier rapporterer om det samme, kan det bety at saken er falsk.</a:t>
            </a:r>
          </a:p>
          <a:p>
            <a:endParaRPr lang="nb-NO" sz="2200">
              <a:ea typeface="+mn-lt"/>
              <a:cs typeface="+mn-lt"/>
            </a:endParaRPr>
          </a:p>
          <a:p>
            <a:endParaRPr lang="nb-NO">
              <a:cs typeface="Arial"/>
            </a:endParaRPr>
          </a:p>
        </p:txBody>
      </p:sp>
      <p:sp>
        <p:nvSpPr>
          <p:cNvPr id="2" name="Rektangel 1">
            <a:extLst>
              <a:ext uri="{FF2B5EF4-FFF2-40B4-BE49-F238E27FC236}">
                <a16:creationId xmlns="" xmlns:a16="http://schemas.microsoft.com/office/drawing/2014/main" id="{1061D68E-045A-4C3F-A210-2BE291DE2F7F}"/>
              </a:ext>
            </a:extLst>
          </p:cNvPr>
          <p:cNvSpPr/>
          <p:nvPr/>
        </p:nvSpPr>
        <p:spPr>
          <a:xfrm>
            <a:off x="5987637" y="3313584"/>
            <a:ext cx="210314" cy="230832"/>
          </a:xfrm>
          <a:prstGeom prst="rect">
            <a:avLst/>
          </a:prstGeom>
        </p:spPr>
        <p:txBody>
          <a:bodyPr wrap="none">
            <a:spAutoFit/>
          </a:bodyPr>
          <a:lstStyle/>
          <a:p>
            <a:r>
              <a:rPr lang="nb-NO" sz="900"/>
              <a:t> </a:t>
            </a:r>
          </a:p>
        </p:txBody>
      </p:sp>
      <p:pic>
        <p:nvPicPr>
          <p:cNvPr id="1028" name="Picture 4">
            <a:extLst>
              <a:ext uri="{FF2B5EF4-FFF2-40B4-BE49-F238E27FC236}">
                <a16:creationId xmlns="" xmlns:a16="http://schemas.microsoft.com/office/drawing/2014/main" id="{4117458C-2D61-446B-A95F-2FD631E34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19" y="381559"/>
            <a:ext cx="970597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1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2" cstate="print">
            <a:extLst>
              <a:ext uri="{28A0092B-C50C-407E-A947-70E740481C1C}">
                <a14:useLocalDpi xmlns:a14="http://schemas.microsoft.com/office/drawing/2010/main" val="0"/>
              </a:ext>
            </a:extLst>
          </a:blip>
          <a:srcRect l="25737" t="9488" r="10994" b="9743"/>
          <a:stretch/>
        </p:blipFill>
        <p:spPr>
          <a:xfrm>
            <a:off x="606668" y="203718"/>
            <a:ext cx="6752493" cy="6465155"/>
          </a:xfrm>
          <a:prstGeom prst="rect">
            <a:avLst/>
          </a:prstGeom>
        </p:spPr>
      </p:pic>
      <p:sp>
        <p:nvSpPr>
          <p:cNvPr id="3" name="TekstSylinder 2"/>
          <p:cNvSpPr txBox="1"/>
          <p:nvPr/>
        </p:nvSpPr>
        <p:spPr>
          <a:xfrm>
            <a:off x="9257529" y="6088441"/>
            <a:ext cx="2804746" cy="369332"/>
          </a:xfrm>
          <a:prstGeom prst="rect">
            <a:avLst/>
          </a:prstGeom>
          <a:noFill/>
        </p:spPr>
        <p:txBody>
          <a:bodyPr wrap="square" rtlCol="0">
            <a:spAutoFit/>
          </a:bodyPr>
          <a:lstStyle/>
          <a:p>
            <a:r>
              <a:rPr lang="nb-NO" dirty="0" smtClean="0"/>
              <a:t>Bildet er lånt fra Forbes</a:t>
            </a:r>
            <a:endParaRPr lang="nb-NO" dirty="0"/>
          </a:p>
        </p:txBody>
      </p:sp>
    </p:spTree>
    <p:extLst>
      <p:ext uri="{BB962C8B-B14F-4D97-AF65-F5344CB8AC3E}">
        <p14:creationId xmlns:p14="http://schemas.microsoft.com/office/powerpoint/2010/main" val="171422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84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0093"/>
            <a:ext cx="8786677" cy="4812647"/>
          </a:xfrm>
          <a:prstGeom prst="rect">
            <a:avLst/>
          </a:prstGeom>
        </p:spPr>
      </p:pic>
      <p:sp>
        <p:nvSpPr>
          <p:cNvPr id="6" name="TekstSylinder 5"/>
          <p:cNvSpPr txBox="1"/>
          <p:nvPr/>
        </p:nvSpPr>
        <p:spPr>
          <a:xfrm>
            <a:off x="680938" y="5291847"/>
            <a:ext cx="7179012" cy="461665"/>
          </a:xfrm>
          <a:prstGeom prst="rect">
            <a:avLst/>
          </a:prstGeom>
          <a:noFill/>
        </p:spPr>
        <p:txBody>
          <a:bodyPr wrap="square" rtlCol="0">
            <a:spAutoFit/>
          </a:bodyPr>
          <a:lstStyle/>
          <a:p>
            <a:r>
              <a:rPr lang="nb-NO" sz="2400" b="1" dirty="0" smtClean="0"/>
              <a:t>Hvilket bilde er ekte? Hvilket portrett er laget med KI?</a:t>
            </a:r>
            <a:endParaRPr lang="nb-NO" sz="2400" b="1" dirty="0"/>
          </a:p>
        </p:txBody>
      </p:sp>
      <p:sp>
        <p:nvSpPr>
          <p:cNvPr id="7" name="TekstSylinder 6"/>
          <p:cNvSpPr txBox="1"/>
          <p:nvPr/>
        </p:nvSpPr>
        <p:spPr>
          <a:xfrm>
            <a:off x="8786677" y="5068110"/>
            <a:ext cx="3015574" cy="1200329"/>
          </a:xfrm>
          <a:prstGeom prst="rect">
            <a:avLst/>
          </a:prstGeom>
          <a:noFill/>
        </p:spPr>
        <p:txBody>
          <a:bodyPr wrap="square" rtlCol="0">
            <a:spAutoFit/>
          </a:bodyPr>
          <a:lstStyle/>
          <a:p>
            <a:r>
              <a:rPr lang="nb-NO" dirty="0" smtClean="0"/>
              <a:t>Bildet er hentet fra </a:t>
            </a:r>
            <a:r>
              <a:rPr lang="nb-NO" dirty="0" smtClean="0">
                <a:hlinkClick r:id="rId3"/>
              </a:rPr>
              <a:t>https://www.online.no/sikkerhet/slik-blir-du-lurt-av-kunstig-intelligens/</a:t>
            </a:r>
            <a:r>
              <a:rPr lang="nb-NO" dirty="0" smtClean="0"/>
              <a:t> </a:t>
            </a:r>
            <a:endParaRPr lang="nb-NO" dirty="0"/>
          </a:p>
        </p:txBody>
      </p:sp>
    </p:spTree>
    <p:extLst>
      <p:ext uri="{BB962C8B-B14F-4D97-AF65-F5344CB8AC3E}">
        <p14:creationId xmlns:p14="http://schemas.microsoft.com/office/powerpoint/2010/main" val="106182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851" y="0"/>
            <a:ext cx="10594297" cy="6858000"/>
          </a:xfrm>
          <a:prstGeom prst="rect">
            <a:avLst/>
          </a:prstGeom>
        </p:spPr>
      </p:pic>
    </p:spTree>
    <p:extLst>
      <p:ext uri="{BB962C8B-B14F-4D97-AF65-F5344CB8AC3E}">
        <p14:creationId xmlns:p14="http://schemas.microsoft.com/office/powerpoint/2010/main" val="1853395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241258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6042"/>
            <a:ext cx="12192000" cy="6245915"/>
          </a:xfrm>
          <a:prstGeom prst="rect">
            <a:avLst/>
          </a:prstGeom>
        </p:spPr>
      </p:pic>
      <p:sp>
        <p:nvSpPr>
          <p:cNvPr id="3" name="TekstSylinder 2"/>
          <p:cNvSpPr txBox="1"/>
          <p:nvPr/>
        </p:nvSpPr>
        <p:spPr>
          <a:xfrm>
            <a:off x="5992238" y="5836596"/>
            <a:ext cx="3579778" cy="646331"/>
          </a:xfrm>
          <a:prstGeom prst="rect">
            <a:avLst/>
          </a:prstGeom>
          <a:noFill/>
        </p:spPr>
        <p:txBody>
          <a:bodyPr wrap="square" rtlCol="0">
            <a:spAutoFit/>
          </a:bodyPr>
          <a:lstStyle/>
          <a:p>
            <a:r>
              <a:rPr lang="nb-NO" dirty="0" smtClean="0"/>
              <a:t>Kopiert fra fakta.no – </a:t>
            </a:r>
          </a:p>
          <a:p>
            <a:r>
              <a:rPr lang="nb-NO" dirty="0" smtClean="0"/>
              <a:t>bildet eies av </a:t>
            </a:r>
            <a:r>
              <a:rPr lang="nb-NO" dirty="0" err="1" smtClean="0"/>
              <a:t>Twitter</a:t>
            </a:r>
            <a:r>
              <a:rPr lang="nb-NO" dirty="0" smtClean="0"/>
              <a:t> / Eliot </a:t>
            </a:r>
            <a:r>
              <a:rPr lang="nb-NO" dirty="0" err="1" smtClean="0"/>
              <a:t>Higgins</a:t>
            </a:r>
            <a:endParaRPr lang="nb-NO" dirty="0"/>
          </a:p>
        </p:txBody>
      </p:sp>
    </p:spTree>
    <p:extLst>
      <p:ext uri="{BB962C8B-B14F-4D97-AF65-F5344CB8AC3E}">
        <p14:creationId xmlns:p14="http://schemas.microsoft.com/office/powerpoint/2010/main" val="119984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593557" y="1556085"/>
            <a:ext cx="11101137" cy="5078313"/>
          </a:xfrm>
          <a:prstGeom prst="rect">
            <a:avLst/>
          </a:prstGeom>
        </p:spPr>
        <p:txBody>
          <a:bodyPr wrap="square">
            <a:spAutoFit/>
          </a:bodyPr>
          <a:lstStyle/>
          <a:p>
            <a:r>
              <a:rPr lang="nb-NO" sz="3600" dirty="0" smtClean="0"/>
              <a:t>«Falske nyheter er nyheter som fremstår som ekte, men som helt eller delvis er basert på en løgn. </a:t>
            </a:r>
          </a:p>
          <a:p>
            <a:endParaRPr lang="nb-NO" sz="3600" dirty="0" smtClean="0"/>
          </a:p>
          <a:p>
            <a:r>
              <a:rPr lang="nb-NO" sz="3600" dirty="0" smtClean="0"/>
              <a:t>Avsenderen og distributøren kan være mer eller mindre bevisst på at informasjonen er usann.»</a:t>
            </a:r>
          </a:p>
          <a:p>
            <a:endParaRPr lang="nb-NO" sz="3600" dirty="0" smtClean="0"/>
          </a:p>
          <a:p>
            <a:r>
              <a:rPr lang="nb-NO" sz="3600" dirty="0" smtClean="0"/>
              <a:t>Medieforsker Bente </a:t>
            </a:r>
            <a:r>
              <a:rPr lang="nb-NO" sz="3600" dirty="0" err="1" smtClean="0"/>
              <a:t>Kalsnes</a:t>
            </a:r>
            <a:endParaRPr lang="nb-NO" sz="3600" dirty="0" smtClean="0"/>
          </a:p>
          <a:p>
            <a:endParaRPr lang="nb-NO" sz="3600" dirty="0"/>
          </a:p>
          <a:p>
            <a:pPr algn="r"/>
            <a:r>
              <a:rPr lang="nb-NO" sz="2400" dirty="0" smtClean="0"/>
              <a:t>Bildet eies av Medietilsynet</a:t>
            </a:r>
            <a:endParaRPr lang="nb-NO" sz="2400" dirty="0"/>
          </a:p>
        </p:txBody>
      </p:sp>
      <p:sp>
        <p:nvSpPr>
          <p:cNvPr id="5" name="Rektangel 4"/>
          <p:cNvSpPr/>
          <p:nvPr/>
        </p:nvSpPr>
        <p:spPr>
          <a:xfrm>
            <a:off x="593558" y="288758"/>
            <a:ext cx="5999747" cy="707886"/>
          </a:xfrm>
          <a:prstGeom prst="rect">
            <a:avLst/>
          </a:prstGeom>
          <a:solidFill>
            <a:schemeClr val="accent5">
              <a:lumMod val="60000"/>
              <a:lumOff val="40000"/>
            </a:schemeClr>
          </a:solidFill>
        </p:spPr>
        <p:txBody>
          <a:bodyPr wrap="square">
            <a:spAutoFit/>
          </a:bodyPr>
          <a:lstStyle/>
          <a:p>
            <a:r>
              <a:rPr lang="nb-NO" sz="4000" b="1" dirty="0" smtClean="0"/>
              <a:t>Falske nyheter, hva er det?</a:t>
            </a:r>
            <a:endParaRPr lang="nb-NO" sz="4000" b="1" dirty="0"/>
          </a:p>
        </p:txBody>
      </p:sp>
    </p:spTree>
    <p:extLst>
      <p:ext uri="{BB962C8B-B14F-4D97-AF65-F5344CB8AC3E}">
        <p14:creationId xmlns:p14="http://schemas.microsoft.com/office/powerpoint/2010/main" val="411163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978570" y="818147"/>
            <a:ext cx="3818020" cy="707886"/>
          </a:xfrm>
          <a:prstGeom prst="rect">
            <a:avLst/>
          </a:prstGeom>
          <a:solidFill>
            <a:schemeClr val="accent5">
              <a:lumMod val="60000"/>
              <a:lumOff val="40000"/>
            </a:schemeClr>
          </a:solidFill>
        </p:spPr>
        <p:txBody>
          <a:bodyPr wrap="square">
            <a:spAutoFit/>
          </a:bodyPr>
          <a:lstStyle/>
          <a:p>
            <a:r>
              <a:rPr lang="nb-NO" sz="4000" b="1" dirty="0" smtClean="0"/>
              <a:t>Desinformasjon</a:t>
            </a:r>
            <a:endParaRPr lang="nb-NO" sz="4000" b="1" dirty="0"/>
          </a:p>
        </p:txBody>
      </p:sp>
      <p:sp>
        <p:nvSpPr>
          <p:cNvPr id="4" name="Rektangel 3"/>
          <p:cNvSpPr/>
          <p:nvPr/>
        </p:nvSpPr>
        <p:spPr>
          <a:xfrm>
            <a:off x="689811" y="1941095"/>
            <a:ext cx="9978189" cy="4524315"/>
          </a:xfrm>
          <a:prstGeom prst="rect">
            <a:avLst/>
          </a:prstGeom>
        </p:spPr>
        <p:txBody>
          <a:bodyPr wrap="square">
            <a:spAutoFit/>
          </a:bodyPr>
          <a:lstStyle/>
          <a:p>
            <a:r>
              <a:rPr lang="nb-NO" sz="3200" dirty="0" smtClean="0"/>
              <a:t>«Desinformasjon er </a:t>
            </a:r>
            <a:r>
              <a:rPr lang="nb-NO" sz="3200" b="1" dirty="0" smtClean="0"/>
              <a:t>systematisk</a:t>
            </a:r>
            <a:r>
              <a:rPr lang="nb-NO" sz="3200" dirty="0" smtClean="0"/>
              <a:t> og </a:t>
            </a:r>
            <a:r>
              <a:rPr lang="nb-NO" sz="3200" b="1" dirty="0" smtClean="0"/>
              <a:t>bevisst</a:t>
            </a:r>
            <a:r>
              <a:rPr lang="nb-NO" sz="3200" dirty="0" smtClean="0"/>
              <a:t> feilinformasjon.</a:t>
            </a:r>
          </a:p>
          <a:p>
            <a:endParaRPr lang="nb-NO" sz="3200" dirty="0"/>
          </a:p>
          <a:p>
            <a:r>
              <a:rPr lang="nb-NO" sz="3200" dirty="0" smtClean="0"/>
              <a:t>Hensikten kan være politisk motivert, å skape informasjonskaos, mistillit til det politiske systemet, hatefulle ytringer, økonomisk vinning eller svindel.»</a:t>
            </a:r>
            <a:br>
              <a:rPr lang="nb-NO" sz="3200" dirty="0" smtClean="0"/>
            </a:br>
            <a:endParaRPr lang="nb-NO" sz="3200" dirty="0" smtClean="0"/>
          </a:p>
          <a:p>
            <a:r>
              <a:rPr lang="nb-NO" sz="3200" dirty="0" smtClean="0"/>
              <a:t>Medieforsker Bente </a:t>
            </a:r>
            <a:r>
              <a:rPr lang="nb-NO" sz="3200" dirty="0" err="1" smtClean="0"/>
              <a:t>Kalsnes</a:t>
            </a:r>
            <a:endParaRPr lang="nb-NO" sz="3200" dirty="0" smtClean="0"/>
          </a:p>
          <a:p>
            <a:endParaRPr lang="nb-NO" sz="3200" dirty="0"/>
          </a:p>
          <a:p>
            <a:pPr algn="r"/>
            <a:r>
              <a:rPr lang="nb-NO" sz="2400" dirty="0" smtClean="0"/>
              <a:t>Bildet eies av Medietilsynet</a:t>
            </a:r>
            <a:endParaRPr lang="nb-NO" sz="2400" dirty="0"/>
          </a:p>
        </p:txBody>
      </p:sp>
    </p:spTree>
    <p:extLst>
      <p:ext uri="{BB962C8B-B14F-4D97-AF65-F5344CB8AC3E}">
        <p14:creationId xmlns:p14="http://schemas.microsoft.com/office/powerpoint/2010/main" val="54845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 xmlns:a16="http://schemas.microsoft.com/office/drawing/2014/main" id="{103A6F77-3496-4455-B6AE-8E4D306B2028}"/>
              </a:ext>
            </a:extLst>
          </p:cNvPr>
          <p:cNvPicPr>
            <a:picLocks noChangeAspect="1"/>
          </p:cNvPicPr>
          <p:nvPr/>
        </p:nvPicPr>
        <p:blipFill>
          <a:blip r:embed="rId3"/>
          <a:stretch>
            <a:fillRect/>
          </a:stretch>
        </p:blipFill>
        <p:spPr>
          <a:xfrm>
            <a:off x="2183088" y="68262"/>
            <a:ext cx="7475658" cy="6300453"/>
          </a:xfrm>
          <a:prstGeom prst="rect">
            <a:avLst/>
          </a:prstGeom>
          <a:noFill/>
          <a:effectLst>
            <a:outerShdw blurRad="50800" dist="38100" dir="13500000" algn="br" rotWithShape="0">
              <a:prstClr val="black">
                <a:alpha val="40000"/>
              </a:prstClr>
            </a:outerShdw>
          </a:effectLst>
        </p:spPr>
      </p:pic>
      <p:sp>
        <p:nvSpPr>
          <p:cNvPr id="6" name="TekstSylinder 5">
            <a:extLst>
              <a:ext uri="{FF2B5EF4-FFF2-40B4-BE49-F238E27FC236}">
                <a16:creationId xmlns="" xmlns:a16="http://schemas.microsoft.com/office/drawing/2014/main" id="{11962FFF-8AB4-4FEF-A389-EACCFB5C138C}"/>
              </a:ext>
            </a:extLst>
          </p:cNvPr>
          <p:cNvSpPr txBox="1"/>
          <p:nvPr/>
        </p:nvSpPr>
        <p:spPr>
          <a:xfrm>
            <a:off x="10008913" y="5380546"/>
            <a:ext cx="1905996" cy="1384995"/>
          </a:xfrm>
          <a:prstGeom prst="rect">
            <a:avLst/>
          </a:prstGeom>
          <a:noFill/>
        </p:spPr>
        <p:txBody>
          <a:bodyPr wrap="square" rtlCol="0">
            <a:spAutoFit/>
          </a:bodyPr>
          <a:lstStyle/>
          <a:p>
            <a:r>
              <a:rPr lang="nb-NO" sz="1200" b="1">
                <a:latin typeface="Arial" panose="020B0604020202020204" pitchFamily="34" charset="0"/>
                <a:ea typeface="Calibri" panose="020F0502020204030204" pitchFamily="34" charset="0"/>
                <a:cs typeface="Arial" panose="020B0604020202020204" pitchFamily="34" charset="0"/>
              </a:rPr>
              <a:t>Denne saken er hentet fra TV 2s nettsider. Nyhetssaken ble publisert 28. mars 2020 på TV 2. </a:t>
            </a:r>
            <a:br>
              <a:rPr lang="nb-NO" sz="1200" b="1">
                <a:latin typeface="Arial" panose="020B0604020202020204" pitchFamily="34" charset="0"/>
                <a:ea typeface="Calibri" panose="020F0502020204030204" pitchFamily="34" charset="0"/>
                <a:cs typeface="Arial" panose="020B0604020202020204" pitchFamily="34" charset="0"/>
              </a:rPr>
            </a:br>
            <a:r>
              <a:rPr lang="nb-NO" sz="1200" b="1">
                <a:latin typeface="Arial" panose="020B0604020202020204" pitchFamily="34" charset="0"/>
                <a:ea typeface="Calibri" panose="020F0502020204030204" pitchFamily="34" charset="0"/>
                <a:cs typeface="Arial" panose="020B0604020202020204" pitchFamily="34" charset="0"/>
              </a:rPr>
              <a:t>Kilde: Faktisk.no</a:t>
            </a:r>
            <a:endParaRPr lang="nb-NO" sz="1200" b="1">
              <a:latin typeface="Calibri" panose="020F0502020204030204" pitchFamily="34" charset="0"/>
              <a:ea typeface="Calibri" panose="020F0502020204030204" pitchFamily="34" charset="0"/>
              <a:cs typeface="Arial" panose="020B0604020202020204" pitchFamily="34" charset="0"/>
            </a:endParaRPr>
          </a:p>
          <a:p>
            <a:endParaRPr lang="nb-NO" sz="1200"/>
          </a:p>
        </p:txBody>
      </p:sp>
    </p:spTree>
    <p:extLst>
      <p:ext uri="{BB962C8B-B14F-4D97-AF65-F5344CB8AC3E}">
        <p14:creationId xmlns:p14="http://schemas.microsoft.com/office/powerpoint/2010/main" val="394190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 xmlns:a16="http://schemas.microsoft.com/office/drawing/2014/main" id="{F604A451-84CF-4542-A929-11B620C0EB9D}"/>
              </a:ext>
            </a:extLst>
          </p:cNvPr>
          <p:cNvPicPr>
            <a:picLocks noChangeAspect="1"/>
          </p:cNvPicPr>
          <p:nvPr/>
        </p:nvPicPr>
        <p:blipFill>
          <a:blip r:embed="rId3"/>
          <a:stretch>
            <a:fillRect/>
          </a:stretch>
        </p:blipFill>
        <p:spPr>
          <a:xfrm>
            <a:off x="3203052" y="0"/>
            <a:ext cx="6102320" cy="6858000"/>
          </a:xfrm>
          <a:prstGeom prst="rect">
            <a:avLst/>
          </a:prstGeom>
          <a:effectLst>
            <a:outerShdw blurRad="63500" sx="102000" sy="102000" algn="ctr" rotWithShape="0">
              <a:prstClr val="black">
                <a:alpha val="40000"/>
              </a:prstClr>
            </a:outerShdw>
            <a:softEdge rad="12700"/>
          </a:effectLst>
        </p:spPr>
      </p:pic>
      <p:sp>
        <p:nvSpPr>
          <p:cNvPr id="3" name="TekstSylinder 2">
            <a:extLst>
              <a:ext uri="{FF2B5EF4-FFF2-40B4-BE49-F238E27FC236}">
                <a16:creationId xmlns="" xmlns:a16="http://schemas.microsoft.com/office/drawing/2014/main" id="{359FB600-2312-46AA-A8E4-BDB14F9D0094}"/>
              </a:ext>
            </a:extLst>
          </p:cNvPr>
          <p:cNvSpPr txBox="1"/>
          <p:nvPr/>
        </p:nvSpPr>
        <p:spPr>
          <a:xfrm>
            <a:off x="9850582" y="5680364"/>
            <a:ext cx="2341418" cy="1200329"/>
          </a:xfrm>
          <a:prstGeom prst="rect">
            <a:avLst/>
          </a:prstGeom>
          <a:noFill/>
        </p:spPr>
        <p:txBody>
          <a:bodyPr wrap="square" rtlCol="0">
            <a:spAutoFit/>
          </a:bodyPr>
          <a:lstStyle/>
          <a:p>
            <a:r>
              <a:rPr lang="nb-NO" sz="1200" b="1">
                <a:latin typeface="Arial" panose="020B0604020202020204" pitchFamily="34" charset="0"/>
                <a:ea typeface="Calibri" panose="020F0502020204030204" pitchFamily="34" charset="0"/>
              </a:rPr>
              <a:t>Denne saken viser et eksempel på en falsk nyhet som er publisert av nettstedet Dagmagasinet.com. </a:t>
            </a:r>
            <a:br>
              <a:rPr lang="nb-NO" sz="1200" b="1">
                <a:latin typeface="Arial" panose="020B0604020202020204" pitchFamily="34" charset="0"/>
                <a:ea typeface="Calibri" panose="020F0502020204030204" pitchFamily="34" charset="0"/>
              </a:rPr>
            </a:br>
            <a:r>
              <a:rPr lang="nb-NO" sz="1200" b="1">
                <a:latin typeface="Arial" panose="020B0604020202020204" pitchFamily="34" charset="0"/>
                <a:ea typeface="Calibri" panose="020F0502020204030204" pitchFamily="34" charset="0"/>
              </a:rPr>
              <a:t>Kilde: Faktisk.no</a:t>
            </a:r>
            <a:endParaRPr lang="nb-NO" sz="1200" b="1"/>
          </a:p>
        </p:txBody>
      </p:sp>
      <p:pic>
        <p:nvPicPr>
          <p:cNvPr id="4" name="Bilde 3">
            <a:extLst>
              <a:ext uri="{FF2B5EF4-FFF2-40B4-BE49-F238E27FC236}">
                <a16:creationId xmlns="" xmlns:a16="http://schemas.microsoft.com/office/drawing/2014/main" id="{3CC5F88E-BDB2-40C5-83FF-D377DA9B3AB8}"/>
              </a:ext>
            </a:extLst>
          </p:cNvPr>
          <p:cNvPicPr>
            <a:picLocks noChangeAspect="1"/>
          </p:cNvPicPr>
          <p:nvPr/>
        </p:nvPicPr>
        <p:blipFill>
          <a:blip r:embed="rId4"/>
          <a:stretch>
            <a:fillRect/>
          </a:stretch>
        </p:blipFill>
        <p:spPr>
          <a:xfrm>
            <a:off x="-54429" y="2592620"/>
            <a:ext cx="3898730" cy="4057240"/>
          </a:xfrm>
          <a:prstGeom prst="rect">
            <a:avLst/>
          </a:prstGeom>
        </p:spPr>
      </p:pic>
    </p:spTree>
    <p:extLst>
      <p:ext uri="{BB962C8B-B14F-4D97-AF65-F5344CB8AC3E}">
        <p14:creationId xmlns:p14="http://schemas.microsoft.com/office/powerpoint/2010/main" val="41930044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18585</TotalTime>
  <Words>772</Words>
  <Application>Microsoft Office PowerPoint</Application>
  <PresentationFormat>Widescreen</PresentationFormat>
  <Paragraphs>99</Paragraphs>
  <Slides>15</Slides>
  <Notes>6</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15</vt:i4>
      </vt:variant>
    </vt:vector>
  </HeadingPairs>
  <TitlesOfParts>
    <vt:vector size="21" baseType="lpstr">
      <vt:lpstr>Arial</vt:lpstr>
      <vt:lpstr>Calibri</vt:lpstr>
      <vt:lpstr>Calibri Light</vt:lpstr>
      <vt:lpstr>Helvetica Neue Medium</vt:lpstr>
      <vt:lpstr>Times New Roman</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Hvorfor lages falske nyheter? </vt:lpstr>
      <vt:lpstr>PowerPoint-presentasjon</vt:lpstr>
      <vt:lpstr>PowerPoint-presentasjon</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Hilde Ballière</dc:creator>
  <cp:lastModifiedBy>Hilde Ballière</cp:lastModifiedBy>
  <cp:revision>18</cp:revision>
  <dcterms:created xsi:type="dcterms:W3CDTF">2023-12-26T07:53:08Z</dcterms:created>
  <dcterms:modified xsi:type="dcterms:W3CDTF">2024-01-10T15:14:02Z</dcterms:modified>
</cp:coreProperties>
</file>